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65" r:id="rId4"/>
    <p:sldId id="272" r:id="rId5"/>
    <p:sldId id="278" r:id="rId6"/>
    <p:sldId id="276" r:id="rId7"/>
    <p:sldId id="279" r:id="rId8"/>
    <p:sldId id="280" r:id="rId9"/>
    <p:sldId id="259" r:id="rId10"/>
    <p:sldId id="260" r:id="rId11"/>
    <p:sldId id="261" r:id="rId12"/>
    <p:sldId id="270" r:id="rId1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/>
    <p:restoredTop sz="68254"/>
  </p:normalViewPr>
  <p:slideViewPr>
    <p:cSldViewPr snapToGrid="0">
      <p:cViewPr varScale="1">
        <p:scale>
          <a:sx n="64" d="100"/>
          <a:sy n="64" d="100"/>
        </p:scale>
        <p:origin x="245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451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70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470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altLang="zh-CN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13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082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522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altLang="zh-CN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1093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693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altLang="zh-CN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4279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84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6253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4036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01a4f0d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501a4f0d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666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590800" y="-533399"/>
            <a:ext cx="39624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57200" y="1853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6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76990" y="5562600"/>
            <a:ext cx="2486637" cy="1142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610185" y="1176997"/>
            <a:ext cx="792362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800"/>
            </a:pPr>
            <a:r>
              <a:rPr lang="en-US" sz="4000" dirty="0"/>
              <a:t>Novel Transformer based methods for Automatic Classification and Quantification of </a:t>
            </a:r>
            <a:r>
              <a:rPr lang="en-US" sz="4000" dirty="0" err="1"/>
              <a:t>Stromule</a:t>
            </a:r>
            <a:r>
              <a:rPr lang="en-US" sz="4000" dirty="0"/>
              <a:t> Dynamics from Microscopy Images</a:t>
            </a:r>
            <a:br>
              <a:rPr lang="en-US" sz="4800" dirty="0"/>
            </a:br>
            <a:endParaRPr sz="2667" i="1" dirty="0"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888022" y="3371555"/>
            <a:ext cx="764579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spcBef>
                <a:spcPts val="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Student: </a:t>
            </a:r>
            <a:r>
              <a:rPr lang="en-US" altLang="zh-CN" sz="2000" dirty="0" err="1">
                <a:solidFill>
                  <a:srgbClr val="92CCDC"/>
                </a:solidFill>
              </a:rPr>
              <a:t>Huining</a:t>
            </a:r>
            <a:r>
              <a:rPr lang="zh-CN" altLang="en-US" sz="2000" dirty="0">
                <a:solidFill>
                  <a:srgbClr val="92CCDC"/>
                </a:solidFill>
              </a:rPr>
              <a:t> </a:t>
            </a:r>
            <a:r>
              <a:rPr lang="en-US" altLang="zh-CN" sz="2000" dirty="0">
                <a:solidFill>
                  <a:srgbClr val="92CCDC"/>
                </a:solidFill>
              </a:rPr>
              <a:t>Liang</a:t>
            </a:r>
            <a:r>
              <a:rPr lang="en-US" sz="2000" dirty="0">
                <a:solidFill>
                  <a:srgbClr val="92CCDC"/>
                </a:solidFill>
              </a:rPr>
              <a:t>, </a:t>
            </a:r>
            <a:r>
              <a:rPr lang="en-US" altLang="zh-CN" sz="2000" dirty="0">
                <a:solidFill>
                  <a:srgbClr val="92CCDC"/>
                </a:solidFill>
              </a:rPr>
              <a:t>University of Delaware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			 </a:t>
            </a:r>
            <a:endParaRPr sz="2000" dirty="0">
              <a:solidFill>
                <a:srgbClr val="92CCDC"/>
              </a:solidFill>
            </a:endParaRPr>
          </a:p>
          <a:p>
            <a:pPr marL="0" indent="0" algn="l">
              <a:spcBef>
                <a:spcPts val="40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Mentor:</a:t>
            </a:r>
            <a:r>
              <a:rPr lang="en-US" altLang="zh-CN" sz="2000" dirty="0">
                <a:solidFill>
                  <a:srgbClr val="92CCDC"/>
                </a:solidFill>
              </a:rPr>
              <a:t> Chandra </a:t>
            </a:r>
            <a:r>
              <a:rPr lang="en-US" altLang="zh-CN" sz="2000" dirty="0" err="1">
                <a:solidFill>
                  <a:srgbClr val="92CCDC"/>
                </a:solidFill>
              </a:rPr>
              <a:t>Kambhamettu</a:t>
            </a:r>
            <a:r>
              <a:rPr lang="en-US" altLang="zh-CN" sz="2000" dirty="0">
                <a:solidFill>
                  <a:srgbClr val="92CCDC"/>
                </a:solidFill>
              </a:rPr>
              <a:t>, University of Delaware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			 </a:t>
            </a:r>
            <a:endParaRPr dirty="0"/>
          </a:p>
          <a:p>
            <a:pPr marL="0" indent="0" algn="l">
              <a:spcBef>
                <a:spcPts val="40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Researcher: </a:t>
            </a:r>
            <a:r>
              <a:rPr lang="en-US" altLang="zh-CN" sz="2000" dirty="0">
                <a:solidFill>
                  <a:srgbClr val="92CCDC"/>
                </a:solidFill>
              </a:rPr>
              <a:t>Jeffrey Caplan,</a:t>
            </a:r>
            <a:r>
              <a:rPr lang="zh-CN" altLang="en-US" sz="2000" dirty="0">
                <a:solidFill>
                  <a:srgbClr val="92CCDC"/>
                </a:solidFill>
              </a:rPr>
              <a:t> </a:t>
            </a:r>
            <a:r>
              <a:rPr lang="en-US" altLang="zh-CN" sz="2000" dirty="0">
                <a:solidFill>
                  <a:srgbClr val="92CCDC"/>
                </a:solidFill>
              </a:rPr>
              <a:t>University of Delaware</a:t>
            </a:r>
            <a:endParaRPr dirty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</a:pPr>
            <a:endParaRPr sz="1600" dirty="0">
              <a:solidFill>
                <a:srgbClr val="92CCDC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92CCDC"/>
              </a:buClr>
              <a:buSzPts val="1600"/>
              <a:buNone/>
            </a:pPr>
            <a:r>
              <a:rPr lang="en-US" sz="1600" dirty="0">
                <a:solidFill>
                  <a:srgbClr val="92CCDC"/>
                </a:solidFill>
              </a:rPr>
              <a:t>Date</a:t>
            </a:r>
            <a:r>
              <a:rPr lang="zh-CN" altLang="en-US" sz="1600" dirty="0">
                <a:solidFill>
                  <a:srgbClr val="92CCDC"/>
                </a:solidFill>
              </a:rPr>
              <a:t>  </a:t>
            </a:r>
            <a:r>
              <a:rPr lang="en-US" altLang="zh-CN" sz="1600" dirty="0">
                <a:solidFill>
                  <a:srgbClr val="92CCDC"/>
                </a:solidFill>
              </a:rPr>
              <a:t>7/12/2023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/>
              <a:t> What I hope to learn</a:t>
            </a:r>
            <a:endParaRPr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L</a:t>
            </a:r>
            <a:r>
              <a:rPr lang="en-US" dirty="0"/>
              <a:t>earn the knowledge of Transformer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en-US" dirty="0"/>
              <a:t> </a:t>
            </a:r>
            <a:r>
              <a:rPr lang="en-US" altLang="zh-CN" dirty="0"/>
              <a:t>t</a:t>
            </a:r>
            <a:r>
              <a:rPr lang="en-US" dirty="0"/>
              <a:t>rain a </a:t>
            </a:r>
            <a:r>
              <a:rPr lang="en-US" altLang="zh-CN" dirty="0" err="1"/>
              <a:t>TransUNet</a:t>
            </a:r>
            <a:r>
              <a:rPr lang="en-US" dirty="0"/>
              <a:t> model </a:t>
            </a:r>
            <a:r>
              <a:rPr lang="en-US" altLang="zh-CN" dirty="0"/>
              <a:t>for segmentation. 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E</a:t>
            </a:r>
            <a:r>
              <a:rPr lang="en-US" dirty="0"/>
              <a:t>xplore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dirty="0"/>
              <a:t>tracking-by-attention method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Train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 err="1"/>
              <a:t>TrackFormer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perform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multi-object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r>
              <a:rPr lang="zh-CN" altLang="en-US" dirty="0"/>
              <a:t> </a:t>
            </a:r>
            <a:r>
              <a:rPr lang="en-US" altLang="zh-CN" dirty="0"/>
              <a:t>and tracking.</a:t>
            </a:r>
            <a:endParaRPr lang="en-US"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dirty="0"/>
              <a:t>Facilitate research with machine learning methods</a:t>
            </a:r>
            <a:r>
              <a:rPr lang="zh-CN" altLang="en-US" dirty="0"/>
              <a:t> </a:t>
            </a:r>
            <a:r>
              <a:rPr lang="en-US" altLang="zh-CN" dirty="0"/>
              <a:t>and HPC resources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6" name="Google Shape;97;p14">
            <a:extLst>
              <a:ext uri="{FF2B5EF4-FFF2-40B4-BE49-F238E27FC236}">
                <a16:creationId xmlns:a16="http://schemas.microsoft.com/office/drawing/2014/main" id="{622E7C12-EAA9-EB45-8134-E5E5DC3DADBA}"/>
              </a:ext>
            </a:extLst>
          </p:cNvPr>
          <p:cNvSpPr txBox="1">
            <a:spLocks/>
          </p:cNvSpPr>
          <p:nvPr/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lang="en-US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4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oals for Next </a:t>
            </a:r>
            <a:r>
              <a:rPr lang="en-US" sz="44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4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onth</a:t>
            </a:r>
            <a:endParaRPr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virtual</a:t>
            </a:r>
            <a:r>
              <a:rPr lang="zh-CN" altLang="en-US" dirty="0"/>
              <a:t> </a:t>
            </a:r>
            <a:r>
              <a:rPr lang="en-US" altLang="zh-CN" dirty="0"/>
              <a:t>environment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 err="1"/>
              <a:t>TransUNet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 GPU cluster</a:t>
            </a:r>
            <a:r>
              <a:rPr lang="en-US" dirty="0"/>
              <a:t>.</a:t>
            </a:r>
            <a:endParaRPr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/>
              <a:t>Work on</a:t>
            </a:r>
            <a:r>
              <a:rPr lang="en-US" dirty="0"/>
              <a:t> the </a:t>
            </a:r>
            <a:r>
              <a:rPr lang="en-US" altLang="zh-CN" dirty="0" err="1"/>
              <a:t>TransUNet</a:t>
            </a:r>
            <a:r>
              <a:rPr lang="zh-CN" altLang="en-US" dirty="0"/>
              <a:t> </a:t>
            </a:r>
            <a:r>
              <a:rPr lang="en-US" dirty="0"/>
              <a:t>for the</a:t>
            </a:r>
            <a:r>
              <a:rPr lang="zh-CN" altLang="en-US" dirty="0"/>
              <a:t> </a:t>
            </a:r>
            <a:r>
              <a:rPr lang="en-US" dirty="0"/>
              <a:t>segmentation part</a:t>
            </a:r>
            <a:r>
              <a:rPr lang="zh-CN" altLang="en-US" dirty="0"/>
              <a:t> </a:t>
            </a:r>
            <a:r>
              <a:rPr lang="en-US" dirty="0"/>
              <a:t>of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pipeline</a:t>
            </a:r>
            <a:r>
              <a:rPr lang="en-US" dirty="0"/>
              <a:t>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dirty="0"/>
              <a:t>Train the model with </a:t>
            </a:r>
            <a:r>
              <a:rPr lang="en-US" altLang="zh-CN" dirty="0"/>
              <a:t>augmented</a:t>
            </a:r>
            <a:r>
              <a:rPr lang="en-US" dirty="0"/>
              <a:t> data set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 err="1"/>
              <a:t>stromule</a:t>
            </a:r>
            <a:r>
              <a:rPr lang="zh-CN" altLang="en-US" dirty="0"/>
              <a:t> </a:t>
            </a:r>
            <a:r>
              <a:rPr lang="en-US" dirty="0"/>
              <a:t>segmentation.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None/>
            </a:pPr>
            <a:endParaRPr dirty="0"/>
          </a:p>
        </p:txBody>
      </p:sp>
      <p:sp>
        <p:nvSpPr>
          <p:cNvPr id="6" name="Google Shape;97;p14">
            <a:extLst>
              <a:ext uri="{FF2B5EF4-FFF2-40B4-BE49-F238E27FC236}">
                <a16:creationId xmlns:a16="http://schemas.microsoft.com/office/drawing/2014/main" id="{E0F8E02E-4CC9-D549-92CB-0B9DE5A273B4}"/>
              </a:ext>
            </a:extLst>
          </p:cNvPr>
          <p:cNvSpPr txBox="1">
            <a:spLocks/>
          </p:cNvSpPr>
          <p:nvPr/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lang="en-US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None/>
            </a:pPr>
            <a:r>
              <a:rPr lang="en-US" altLang="zh-CN" sz="4400" dirty="0">
                <a:latin typeface="Calibri"/>
                <a:ea typeface="Calibri"/>
                <a:cs typeface="Calibri"/>
                <a:sym typeface="Calibri"/>
              </a:rPr>
              <a:t>Thank you!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87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6FCE678-36CC-344C-82D0-8E1B3020B3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17312" y="1783048"/>
            <a:ext cx="7749172" cy="39739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9831DC-8E57-F44B-BC49-49EA4AB06B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112281" y="2374352"/>
            <a:ext cx="7159234" cy="27913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7;p14">
            <a:extLst>
              <a:ext uri="{FF2B5EF4-FFF2-40B4-BE49-F238E27FC236}">
                <a16:creationId xmlns:a16="http://schemas.microsoft.com/office/drawing/2014/main" id="{7E791BAA-B6DB-1C4F-BBFD-C4FE73744B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  <p:pic>
        <p:nvPicPr>
          <p:cNvPr id="7" name="Google Shape;108;p20">
            <a:extLst>
              <a:ext uri="{FF2B5EF4-FFF2-40B4-BE49-F238E27FC236}">
                <a16:creationId xmlns:a16="http://schemas.microsoft.com/office/drawing/2014/main" id="{25659A45-51E8-5247-8923-E8972826C5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852" y="1784958"/>
            <a:ext cx="7401128" cy="40062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9;p20">
            <a:extLst>
              <a:ext uri="{FF2B5EF4-FFF2-40B4-BE49-F238E27FC236}">
                <a16:creationId xmlns:a16="http://schemas.microsoft.com/office/drawing/2014/main" id="{3AFA1F30-F419-7847-BA8E-2765C1FF5803}"/>
              </a:ext>
            </a:extLst>
          </p:cNvPr>
          <p:cNvSpPr txBox="1"/>
          <p:nvPr/>
        </p:nvSpPr>
        <p:spPr>
          <a:xfrm>
            <a:off x="2742916" y="5791199"/>
            <a:ext cx="386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1809_01_Maximum intensity </a:t>
            </a:r>
            <a:r>
              <a:rPr lang="en" dirty="0" err="1">
                <a:solidFill>
                  <a:schemeClr val="bg1"/>
                </a:solidFill>
              </a:rPr>
              <a:t>projection_movie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5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7;p14">
            <a:extLst>
              <a:ext uri="{FF2B5EF4-FFF2-40B4-BE49-F238E27FC236}">
                <a16:creationId xmlns:a16="http://schemas.microsoft.com/office/drawing/2014/main" id="{2C88EC9D-043D-A142-A79C-4D79060A91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06C0215-4770-4D49-BD89-FBB03B341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7" y="1853867"/>
            <a:ext cx="3801979" cy="380197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80DF6EF-1CB0-0E49-BC7F-E21006CAE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821" y="1853867"/>
            <a:ext cx="3801979" cy="380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75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7;p14">
            <a:extLst>
              <a:ext uri="{FF2B5EF4-FFF2-40B4-BE49-F238E27FC236}">
                <a16:creationId xmlns:a16="http://schemas.microsoft.com/office/drawing/2014/main" id="{2C88EC9D-043D-A142-A79C-4D79060A91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sz="3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313450F-A060-E046-9E8F-4DE8E46A3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11" y="1708484"/>
            <a:ext cx="3995337" cy="39953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058ACD-7002-3849-A88F-A24746441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463" y="1708484"/>
            <a:ext cx="3995337" cy="39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31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97831" y="5005680"/>
            <a:ext cx="8229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</a:t>
            </a:r>
            <a:r>
              <a:rPr lang="en" altLang="zh-CN" sz="20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dapt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the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Trans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N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et architecture from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J. Chen et al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. 20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21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Transformer: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long-range dependency;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UNet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: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localization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abilities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Trans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N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et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: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Combined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the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advantages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Shown state-of-art results with different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biological data</a:t>
            </a:r>
            <a:endParaRPr lang="en" altLang="zh-CN"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C1106B0-BD28-D44D-8721-610B3C64A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04" y="1606572"/>
            <a:ext cx="6619875" cy="3219350"/>
          </a:xfrm>
          <a:prstGeom prst="rect">
            <a:avLst/>
          </a:prstGeom>
        </p:spPr>
      </p:pic>
      <p:sp>
        <p:nvSpPr>
          <p:cNvPr id="9" name="Google Shape;97;p14">
            <a:extLst>
              <a:ext uri="{FF2B5EF4-FFF2-40B4-BE49-F238E27FC236}">
                <a16:creationId xmlns:a16="http://schemas.microsoft.com/office/drawing/2014/main" id="{32924A53-0297-D147-B797-B2DC1BCD415A}"/>
              </a:ext>
            </a:extLst>
          </p:cNvPr>
          <p:cNvSpPr txBox="1">
            <a:spLocks/>
          </p:cNvSpPr>
          <p:nvPr/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3200"/>
              <a:t>Novel Transformer based methods for Automatic Classification and Quantification of Stromule Dynamics from Microscopy Images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24165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200" y="4556501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</a:t>
            </a:r>
            <a:r>
              <a:rPr lang="en" altLang="zh-CN" sz="20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dapt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the </a:t>
            </a:r>
            <a:r>
              <a:rPr lang="en-US" altLang="zh-CN" sz="20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TrackFormer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architecture from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T Meinhardt et al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. 20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22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End-to-end trainable MOT (multi-object tracking) approach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based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on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an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encoder-decoder Transformer architecture 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Apply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attention for data association </a:t>
            </a: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Jointly perform detection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zh-CN" altLang="en-US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</a:p>
        </p:txBody>
      </p:sp>
      <p:sp>
        <p:nvSpPr>
          <p:cNvPr id="9" name="Google Shape;97;p14">
            <a:extLst>
              <a:ext uri="{FF2B5EF4-FFF2-40B4-BE49-F238E27FC236}">
                <a16:creationId xmlns:a16="http://schemas.microsoft.com/office/drawing/2014/main" id="{32924A53-0297-D147-B797-B2DC1BCD415A}"/>
              </a:ext>
            </a:extLst>
          </p:cNvPr>
          <p:cNvSpPr txBox="1">
            <a:spLocks/>
          </p:cNvSpPr>
          <p:nvPr/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lang="en-US" sz="3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1D6D7AC-912F-2940-986C-C18254D6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31" y="1764631"/>
            <a:ext cx="8610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19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168442" y="1744579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dirty="0"/>
              <a:t>Goals</a:t>
            </a:r>
            <a:endParaRPr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000" dirty="0"/>
              <a:t>Milestone 1: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Learn the basics of Transformer 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Set up </a:t>
            </a:r>
            <a:r>
              <a:rPr lang="en-US" altLang="zh-CN" sz="1800" dirty="0" err="1"/>
              <a:t>TransUNet</a:t>
            </a:r>
            <a:r>
              <a:rPr lang="en-US" altLang="zh-CN" sz="1800" dirty="0"/>
              <a:t> to work on microscopy images</a:t>
            </a:r>
            <a:r>
              <a:rPr lang="zh-CN" altLang="en-US" sz="1800" dirty="0"/>
              <a:t> </a:t>
            </a:r>
            <a:r>
              <a:rPr lang="en-US" altLang="zh-CN" sz="1800" dirty="0"/>
              <a:t>which</a:t>
            </a:r>
            <a:r>
              <a:rPr lang="zh-CN" altLang="en-US" sz="1800" dirty="0"/>
              <a:t> </a:t>
            </a:r>
            <a:r>
              <a:rPr lang="en-US" altLang="zh-CN" sz="1800" dirty="0"/>
              <a:t>are</a:t>
            </a:r>
            <a:r>
              <a:rPr lang="zh-CN" altLang="en-US" sz="1800" dirty="0"/>
              <a:t> </a:t>
            </a:r>
            <a:r>
              <a:rPr lang="en-US" altLang="zh-CN" sz="1800" dirty="0"/>
              <a:t>previously trained on </a:t>
            </a:r>
            <a:r>
              <a:rPr lang="en-US" altLang="zh-CN" sz="1800" dirty="0" err="1"/>
              <a:t>UNet</a:t>
            </a:r>
            <a:r>
              <a:rPr lang="en-US" altLang="zh-CN" sz="1800" dirty="0"/>
              <a:t>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000" dirty="0"/>
              <a:t>Milestone 2: 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Complete the segmentation task with </a:t>
            </a:r>
            <a:r>
              <a:rPr lang="en-US" altLang="zh-CN" sz="1800" dirty="0" err="1"/>
              <a:t>TransUNet</a:t>
            </a:r>
            <a:r>
              <a:rPr lang="en-US" altLang="zh-CN" sz="1800" dirty="0"/>
              <a:t> 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Compare to the previous </a:t>
            </a:r>
            <a:r>
              <a:rPr lang="en-US" altLang="zh-CN" sz="1800" dirty="0" err="1"/>
              <a:t>UNet</a:t>
            </a:r>
            <a:r>
              <a:rPr lang="en-US" altLang="zh-CN" sz="1800" dirty="0"/>
              <a:t> version results (computational cost, memory, and accuracy).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000" dirty="0"/>
              <a:t>Milestone 3: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Train the </a:t>
            </a:r>
            <a:r>
              <a:rPr lang="en-US" altLang="zh-CN" sz="1800" dirty="0" err="1"/>
              <a:t>TrackFormer</a:t>
            </a:r>
            <a:r>
              <a:rPr lang="en-US" altLang="zh-CN" sz="1800" dirty="0"/>
              <a:t> and test for </a:t>
            </a:r>
            <a:r>
              <a:rPr lang="en-US" altLang="zh-CN" sz="1800" dirty="0" err="1"/>
              <a:t>Stromule</a:t>
            </a:r>
            <a:r>
              <a:rPr lang="en-US" altLang="zh-CN" sz="1800" dirty="0"/>
              <a:t> tracking.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1800" dirty="0"/>
              <a:t> Compare the tracking result with previous Computer vision based approach in terms of efficiency and accuracy.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endParaRPr sz="2000" dirty="0"/>
          </a:p>
        </p:txBody>
      </p:sp>
      <p:sp>
        <p:nvSpPr>
          <p:cNvPr id="6" name="Google Shape;97;p14">
            <a:extLst>
              <a:ext uri="{FF2B5EF4-FFF2-40B4-BE49-F238E27FC236}">
                <a16:creationId xmlns:a16="http://schemas.microsoft.com/office/drawing/2014/main" id="{831C1BF2-09A8-0243-9E75-3806952DA51F}"/>
              </a:ext>
            </a:extLst>
          </p:cNvPr>
          <p:cNvSpPr txBox="1">
            <a:spLocks/>
          </p:cNvSpPr>
          <p:nvPr/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748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/>
              <a:t>Timeframe</a:t>
            </a:r>
            <a:endParaRPr sz="32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sz="4000" dirty="0"/>
              <a:t>Start date</a:t>
            </a:r>
            <a:r>
              <a:rPr lang="en-US" altLang="zh-CN" sz="4000" dirty="0"/>
              <a:t>:</a:t>
            </a:r>
            <a:r>
              <a:rPr lang="zh-CN" altLang="en-US" sz="4000" dirty="0"/>
              <a:t> </a:t>
            </a:r>
            <a:r>
              <a:rPr lang="en-US" altLang="zh-CN" sz="4000" dirty="0"/>
              <a:t>June</a:t>
            </a:r>
            <a:r>
              <a:rPr lang="zh-CN" altLang="en-US" sz="4000" dirty="0"/>
              <a:t> </a:t>
            </a:r>
            <a:r>
              <a:rPr lang="en-US" altLang="zh-CN" sz="4000" dirty="0"/>
              <a:t>15, 2023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sz="4000" dirty="0"/>
              <a:t>End date</a:t>
            </a:r>
            <a:r>
              <a:rPr lang="en-US" altLang="zh-CN" sz="4000" dirty="0"/>
              <a:t>:</a:t>
            </a:r>
            <a:r>
              <a:rPr lang="zh-CN" altLang="en-US" sz="4000" dirty="0"/>
              <a:t> </a:t>
            </a:r>
            <a:r>
              <a:rPr lang="en-US" altLang="zh-CN" sz="4000" dirty="0"/>
              <a:t>December 15, 2023</a:t>
            </a:r>
          </a:p>
        </p:txBody>
      </p:sp>
      <p:sp>
        <p:nvSpPr>
          <p:cNvPr id="6" name="Google Shape;97;p14">
            <a:extLst>
              <a:ext uri="{FF2B5EF4-FFF2-40B4-BE49-F238E27FC236}">
                <a16:creationId xmlns:a16="http://schemas.microsoft.com/office/drawing/2014/main" id="{63C460FE-A691-A94C-BF8D-DA31A98BAFCF}"/>
              </a:ext>
            </a:extLst>
          </p:cNvPr>
          <p:cNvSpPr txBox="1">
            <a:spLocks/>
          </p:cNvSpPr>
          <p:nvPr/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CN" sz="3200" dirty="0"/>
              <a:t>Novel Transformer based methods for Automatic Classification and Quantification of </a:t>
            </a:r>
            <a:r>
              <a:rPr lang="en-US" altLang="zh-CN" sz="3200" dirty="0" err="1"/>
              <a:t>Stromule</a:t>
            </a:r>
            <a:r>
              <a:rPr lang="en-US" altLang="zh-CN" sz="3200" dirty="0"/>
              <a:t> Dynamics from Microscopy Images</a:t>
            </a:r>
            <a:endParaRPr lang="en-US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76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7667</TotalTime>
  <Words>472</Words>
  <Application>Microsoft Macintosh PowerPoint</Application>
  <PresentationFormat>全屏显示(4:3)</PresentationFormat>
  <Paragraphs>50</Paragraphs>
  <Slides>12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6" baseType="lpstr">
      <vt:lpstr>Arial</vt:lpstr>
      <vt:lpstr>Calibri</vt:lpstr>
      <vt:lpstr>Helvetica Neue</vt:lpstr>
      <vt:lpstr>Office Theme</vt:lpstr>
      <vt:lpstr>Novel Transformer based methods for Automatic Classification and Quantification of Stromule Dynamics from Microscopy Images 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Novel Transformer based methods for Automatic Classification and Quantification of Stromule Dynamics from Microscopy Images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</dc:title>
  <cp:lastModifiedBy>蕙宁 梁</cp:lastModifiedBy>
  <cp:revision>87</cp:revision>
  <cp:lastPrinted>2021-02-10T05:34:19Z</cp:lastPrinted>
  <dcterms:modified xsi:type="dcterms:W3CDTF">2023-07-12T20:21:38Z</dcterms:modified>
</cp:coreProperties>
</file>