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76928" autoAdjust="0"/>
  </p:normalViewPr>
  <p:slideViewPr>
    <p:cSldViewPr snapToGrid="0">
      <p:cViewPr varScale="1">
        <p:scale>
          <a:sx n="108" d="100"/>
          <a:sy n="108" d="100"/>
        </p:scale>
        <p:origin x="5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dirty="0"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269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2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05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9297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307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>
              <a:solidFill>
                <a:srgbClr val="131314"/>
              </a:solidFill>
              <a:effectLst/>
              <a:ea typeface="Arial" panose="020B0604020202020204" pitchFamily="34" charset="0"/>
            </a:endParaR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2592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200" dirty="0">
              <a:solidFill>
                <a:srgbClr val="131314"/>
              </a:solidFill>
              <a:effectLst/>
            </a:endParaRPr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01a4f0d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/>
          </a:p>
        </p:txBody>
      </p:sp>
      <p:sp>
        <p:nvSpPr>
          <p:cNvPr id="107" name="Google Shape;107;g501a4f0d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zh-CN" sz="12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2590800" y="-533399"/>
            <a:ext cx="39624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62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476990" y="5562600"/>
            <a:ext cx="2486637" cy="11429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000" dirty="0"/>
              <a:t>Improving earthquake detection and localization with deep learning</a:t>
            </a:r>
            <a:br>
              <a:rPr lang="en-US" sz="4000" dirty="0"/>
            </a:br>
            <a:endParaRPr lang="en-US" sz="2000" i="1" dirty="0"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175656" y="3084286"/>
            <a:ext cx="7576457" cy="2168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>
                <a:solidFill>
                  <a:srgbClr val="92CCDC"/>
                </a:solidFill>
              </a:rPr>
              <a:t>Student: Z</a:t>
            </a:r>
            <a:r>
              <a:rPr lang="en-US" altLang="zh-CN" sz="2000" dirty="0">
                <a:solidFill>
                  <a:srgbClr val="92CCDC"/>
                </a:solidFill>
              </a:rPr>
              <a:t>hangbao Cheng</a:t>
            </a:r>
            <a:r>
              <a:rPr lang="en-US" sz="2000" dirty="0">
                <a:solidFill>
                  <a:srgbClr val="92CCDC"/>
                </a:solidFill>
              </a:rPr>
              <a:t>, University of Rhode Island</a:t>
            </a:r>
            <a:endParaRPr lang="en-US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>
                <a:solidFill>
                  <a:srgbClr val="92CCDC"/>
                </a:solidFill>
              </a:rPr>
              <a:t>			 chengzhangbao@uri.edu</a:t>
            </a:r>
            <a:endParaRPr sz="2000" dirty="0">
              <a:solidFill>
                <a:srgbClr val="92CCDC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>
                <a:solidFill>
                  <a:srgbClr val="92CCDC"/>
                </a:solidFill>
              </a:rPr>
              <a:t>Mentor: 	Yang Shen, </a:t>
            </a:r>
            <a:r>
              <a:rPr lang="en-US" altLang="zh-CN" sz="2000" dirty="0">
                <a:solidFill>
                  <a:srgbClr val="92CCDC"/>
                </a:solidFill>
              </a:rPr>
              <a:t>University of Rhode Island</a:t>
            </a:r>
            <a:endParaRPr lang="en-US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dirty="0">
                <a:solidFill>
                  <a:srgbClr val="92CCDC"/>
                </a:solidFill>
              </a:rPr>
              <a:t>		     yshen@uri.edu</a:t>
            </a: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rPr lang="en-US" sz="2000" dirty="0">
                <a:solidFill>
                  <a:srgbClr val="92CCDC"/>
                </a:solidFill>
              </a:rPr>
              <a:t>Steering Committee Liaison: Gaurav Khanna,</a:t>
            </a:r>
            <a:r>
              <a:rPr lang="en-US" altLang="zh-CN" sz="2000" dirty="0">
                <a:solidFill>
                  <a:srgbClr val="92CCDC"/>
                </a:solidFill>
              </a:rPr>
              <a:t> University of Rhode Island</a:t>
            </a: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rPr lang="en-US" altLang="zh-CN" sz="2000" dirty="0">
                <a:solidFill>
                  <a:srgbClr val="92CCDC"/>
                </a:solidFill>
              </a:rPr>
              <a:t>				      gkhanna@uri.edu</a:t>
            </a: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endParaRPr sz="2000" dirty="0">
              <a:solidFill>
                <a:srgbClr val="92CCDC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r>
              <a:rPr lang="en-US" sz="1600" dirty="0">
                <a:solidFill>
                  <a:srgbClr val="92CCDC"/>
                </a:solidFill>
              </a:rPr>
              <a:t>2023.11.08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sz="4000" dirty="0"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1"/>
          </p:nvPr>
        </p:nvSpPr>
        <p:spPr>
          <a:xfrm>
            <a:off x="457200" y="2462213"/>
            <a:ext cx="8229600" cy="1933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4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Help neede</a:t>
            </a:r>
            <a:r>
              <a:rPr lang="en-US" altLang="zh-CN" sz="4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zh-CN" altLang="en-US" sz="4400" dirty="0"/>
              <a:t>：</a:t>
            </a:r>
            <a:endParaRPr lang="en-US" altLang="zh-CN" sz="4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3600" dirty="0"/>
              <a:t>HPC </a:t>
            </a:r>
            <a:r>
              <a:rPr lang="en-US" altLang="zh-CN" sz="3600" dirty="0"/>
              <a:t>resource access, get started (Andromeda, Unity)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body" idx="1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6600" dirty="0"/>
              <a:t>THANK YOU</a:t>
            </a:r>
            <a:endParaRPr sz="6600" dirty="0"/>
          </a:p>
        </p:txBody>
      </p:sp>
    </p:spTree>
    <p:extLst>
      <p:ext uri="{BB962C8B-B14F-4D97-AF65-F5344CB8AC3E}">
        <p14:creationId xmlns:p14="http://schemas.microsoft.com/office/powerpoint/2010/main" val="167693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57173" y="1571625"/>
            <a:ext cx="3867151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The growing amount of seismic data necessitates </a:t>
            </a:r>
            <a:r>
              <a:rPr lang="en-US" altLang="zh-CN" sz="2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efficient</a:t>
            </a: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altLang="zh-CN" sz="2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effective</a:t>
            </a: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methods to monitor earthquakes. 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Current methods are </a:t>
            </a:r>
            <a:r>
              <a:rPr lang="en-US" altLang="zh-CN" sz="2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computationally expensive</a:t>
            </a: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altLang="zh-CN" sz="2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ineffective</a:t>
            </a: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under noisy environments, or </a:t>
            </a:r>
            <a:r>
              <a:rPr lang="en-US" altLang="zh-CN" sz="2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 intensive</a:t>
            </a:r>
            <a:r>
              <a:rPr lang="en-US" altLang="zh-CN" sz="2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en-US" altLang="zh-CN" sz="16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EFD7DB1-4A74-AD03-31E6-F8F4656D2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324" y="2112195"/>
            <a:ext cx="4844334" cy="2633609"/>
          </a:xfrm>
          <a:prstGeom prst="rect">
            <a:avLst/>
          </a:prstGeom>
        </p:spPr>
      </p:pic>
      <p:sp>
        <p:nvSpPr>
          <p:cNvPr id="2" name="Google Shape;98;p14">
            <a:extLst>
              <a:ext uri="{FF2B5EF4-FFF2-40B4-BE49-F238E27FC236}">
                <a16:creationId xmlns:a16="http://schemas.microsoft.com/office/drawing/2014/main" id="{2846B1B0-DCF5-0B65-507C-39425B0FDAB9}"/>
              </a:ext>
            </a:extLst>
          </p:cNvPr>
          <p:cNvSpPr txBox="1">
            <a:spLocks/>
          </p:cNvSpPr>
          <p:nvPr/>
        </p:nvSpPr>
        <p:spPr>
          <a:xfrm>
            <a:off x="7111284" y="5017210"/>
            <a:ext cx="210502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None/>
            </a:pPr>
            <a:r>
              <a:rPr lang="en-US" sz="2000" dirty="0"/>
              <a:t>Zhang et al., 2022</a:t>
            </a:r>
            <a:endParaRPr lang="en-US" sz="1600" dirty="0"/>
          </a:p>
        </p:txBody>
      </p:sp>
      <p:sp>
        <p:nvSpPr>
          <p:cNvPr id="4" name="Google Shape;98;p14">
            <a:extLst>
              <a:ext uri="{FF2B5EF4-FFF2-40B4-BE49-F238E27FC236}">
                <a16:creationId xmlns:a16="http://schemas.microsoft.com/office/drawing/2014/main" id="{D6147B0B-7DDA-9233-18CE-E85BA545BDE8}"/>
              </a:ext>
            </a:extLst>
          </p:cNvPr>
          <p:cNvSpPr txBox="1">
            <a:spLocks/>
          </p:cNvSpPr>
          <p:nvPr/>
        </p:nvSpPr>
        <p:spPr>
          <a:xfrm>
            <a:off x="4826358" y="1747892"/>
            <a:ext cx="4142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None/>
            </a:pPr>
            <a:r>
              <a:rPr lang="en-US" sz="1600" dirty="0"/>
              <a:t>Typically workflow of earthquake location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2914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None/>
            </a:pPr>
            <a:r>
              <a:rPr lang="en-US" sz="2400" dirty="0" err="1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ArrayConvNet</a:t>
            </a:r>
            <a:r>
              <a:rPr lang="en-US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—a convolutional neural network 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model trained by 1843 analyst-reviewed earthquakes and 1905 noise segments recorded by 55 stations from the Island of Hawai‘i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None/>
            </a:pPr>
            <a:endParaRPr lang="en-US" sz="18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F7C5A07-2579-F52B-C0BD-C0DA9E631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947756"/>
            <a:ext cx="7772400" cy="1340925"/>
          </a:xfrm>
          <a:prstGeom prst="rect">
            <a:avLst/>
          </a:prstGeom>
        </p:spPr>
      </p:pic>
      <p:sp>
        <p:nvSpPr>
          <p:cNvPr id="2" name="Google Shape;98;p14">
            <a:extLst>
              <a:ext uri="{FF2B5EF4-FFF2-40B4-BE49-F238E27FC236}">
                <a16:creationId xmlns:a16="http://schemas.microsoft.com/office/drawing/2014/main" id="{7E966C13-B66E-D036-07E3-099A1DD16174}"/>
              </a:ext>
            </a:extLst>
          </p:cNvPr>
          <p:cNvSpPr txBox="1">
            <a:spLocks/>
          </p:cNvSpPr>
          <p:nvPr/>
        </p:nvSpPr>
        <p:spPr>
          <a:xfrm>
            <a:off x="457200" y="4424613"/>
            <a:ext cx="8229600" cy="242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r>
              <a:rPr lang="en-US" altLang="zh-CN" sz="2400" dirty="0"/>
              <a:t>S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eamlessly </a:t>
            </a: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detect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localize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events</a:t>
            </a:r>
          </a:p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endParaRPr lang="en-US" altLang="zh-CN" sz="24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altLang="zh-CN" sz="2400" dirty="0">
                <a:solidFill>
                  <a:srgbClr val="FF0000"/>
                </a:solidFill>
              </a:rPr>
              <a:t>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intermediate steps 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of phase detection, association, travel-time calculation, and inversion</a:t>
            </a:r>
          </a:p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endParaRPr lang="en-US" sz="1600" dirty="0"/>
          </a:p>
        </p:txBody>
      </p:sp>
      <p:sp>
        <p:nvSpPr>
          <p:cNvPr id="3" name="Google Shape;98;p14">
            <a:extLst>
              <a:ext uri="{FF2B5EF4-FFF2-40B4-BE49-F238E27FC236}">
                <a16:creationId xmlns:a16="http://schemas.microsoft.com/office/drawing/2014/main" id="{A2224CF8-65C1-7D6A-05D2-2E2E36EAC19B}"/>
              </a:ext>
            </a:extLst>
          </p:cNvPr>
          <p:cNvSpPr txBox="1">
            <a:spLocks/>
          </p:cNvSpPr>
          <p:nvPr/>
        </p:nvSpPr>
        <p:spPr>
          <a:xfrm>
            <a:off x="5962650" y="4286250"/>
            <a:ext cx="302894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None/>
            </a:pPr>
            <a:r>
              <a:rPr lang="en-US" sz="2000" dirty="0"/>
              <a:t>Shen, H., and Y. Shen,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440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FF6AEF-9ED2-9B3B-CA4C-5BA1F5AE2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82" y="1838325"/>
            <a:ext cx="4498234" cy="2905474"/>
          </a:xfrm>
          <a:prstGeom prst="rect">
            <a:avLst/>
          </a:prstGeom>
        </p:spPr>
      </p:pic>
      <p:sp>
        <p:nvSpPr>
          <p:cNvPr id="5" name="Google Shape;98;p14">
            <a:extLst>
              <a:ext uri="{FF2B5EF4-FFF2-40B4-BE49-F238E27FC236}">
                <a16:creationId xmlns:a16="http://schemas.microsoft.com/office/drawing/2014/main" id="{D9DC9161-9A7E-D322-A0DA-CB09466797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0" y="1943274"/>
            <a:ext cx="4816929" cy="2695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99.4%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CN" sz="2400" dirty="0"/>
              <a:t>event detection 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accuracy 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 few kilometers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 hypocenter location errors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2400" dirty="0">
                <a:solidFill>
                  <a:srgbClr val="FF0000"/>
                </a:solidFill>
              </a:rPr>
              <a:t>6 times </a:t>
            </a:r>
            <a:r>
              <a:rPr lang="en-US" altLang="zh-CN" sz="2400" dirty="0"/>
              <a:t>more </a:t>
            </a:r>
            <a:r>
              <a:rPr lang="en-US" altLang="zh-CN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detected events than published catalog</a:t>
            </a:r>
            <a:endParaRPr lang="en-US" altLang="zh-CN" sz="1800" dirty="0"/>
          </a:p>
        </p:txBody>
      </p:sp>
      <p:sp>
        <p:nvSpPr>
          <p:cNvPr id="6" name="Google Shape;98;p14">
            <a:extLst>
              <a:ext uri="{FF2B5EF4-FFF2-40B4-BE49-F238E27FC236}">
                <a16:creationId xmlns:a16="http://schemas.microsoft.com/office/drawing/2014/main" id="{5A0B8F29-8F8E-961F-AB99-F80ACB5CA549}"/>
              </a:ext>
            </a:extLst>
          </p:cNvPr>
          <p:cNvSpPr txBox="1">
            <a:spLocks/>
          </p:cNvSpPr>
          <p:nvPr/>
        </p:nvSpPr>
        <p:spPr>
          <a:xfrm>
            <a:off x="6115051" y="4839398"/>
            <a:ext cx="302894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None/>
            </a:pPr>
            <a:r>
              <a:rPr lang="en-US" sz="2000" dirty="0"/>
              <a:t>Shen, H., and Y. Shen,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301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sp>
        <p:nvSpPr>
          <p:cNvPr id="5" name="Google Shape;98;p14">
            <a:extLst>
              <a:ext uri="{FF2B5EF4-FFF2-40B4-BE49-F238E27FC236}">
                <a16:creationId xmlns:a16="http://schemas.microsoft.com/office/drawing/2014/main" id="{52950ED2-28AA-B4B1-81F9-6C3DC688C6F3}"/>
              </a:ext>
            </a:extLst>
          </p:cNvPr>
          <p:cNvSpPr txBox="1">
            <a:spLocks/>
          </p:cNvSpPr>
          <p:nvPr/>
        </p:nvSpPr>
        <p:spPr>
          <a:xfrm>
            <a:off x="457200" y="1587769"/>
            <a:ext cx="8229600" cy="2107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r>
              <a:rPr lang="en-US" altLang="zh-CN" sz="2400" dirty="0"/>
              <a:t>To further improve the deep learning model: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dirty="0"/>
              <a:t>Include </a:t>
            </a:r>
            <a:r>
              <a:rPr lang="en-US" altLang="zh-CN" sz="2400" dirty="0">
                <a:solidFill>
                  <a:srgbClr val="FF0000"/>
                </a:solidFill>
              </a:rPr>
              <a:t>more catalog </a:t>
            </a:r>
            <a:r>
              <a:rPr lang="en-US" altLang="zh-CN" sz="2400" dirty="0"/>
              <a:t>earthquakes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dirty="0"/>
              <a:t>Use </a:t>
            </a:r>
            <a:r>
              <a:rPr lang="en-US" altLang="zh-CN" sz="2400" dirty="0">
                <a:solidFill>
                  <a:srgbClr val="FF0000"/>
                </a:solidFill>
              </a:rPr>
              <a:t>relocated earthquakes </a:t>
            </a:r>
            <a:r>
              <a:rPr lang="en-US" altLang="zh-CN" sz="2400" dirty="0"/>
              <a:t>with more accurate locations</a:t>
            </a:r>
          </a:p>
          <a:p>
            <a:pPr marL="342900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dirty="0"/>
              <a:t>Apply enhanced </a:t>
            </a:r>
            <a:r>
              <a:rPr lang="en-US" altLang="zh-CN" sz="2400" dirty="0">
                <a:solidFill>
                  <a:srgbClr val="FF0000"/>
                </a:solidFill>
              </a:rPr>
              <a:t>data augmentation</a:t>
            </a:r>
          </a:p>
        </p:txBody>
      </p:sp>
      <p:sp>
        <p:nvSpPr>
          <p:cNvPr id="6" name="Google Shape;98;p14">
            <a:extLst>
              <a:ext uri="{FF2B5EF4-FFF2-40B4-BE49-F238E27FC236}">
                <a16:creationId xmlns:a16="http://schemas.microsoft.com/office/drawing/2014/main" id="{CD9C9315-57C9-09E6-7709-B9ACDF0968D4}"/>
              </a:ext>
            </a:extLst>
          </p:cNvPr>
          <p:cNvSpPr txBox="1">
            <a:spLocks/>
          </p:cNvSpPr>
          <p:nvPr/>
        </p:nvSpPr>
        <p:spPr>
          <a:xfrm>
            <a:off x="457200" y="4107531"/>
            <a:ext cx="8229600" cy="1616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4000"/>
              <a:buFont typeface="Arial"/>
              <a:buNone/>
            </a:pPr>
            <a:r>
              <a:rPr lang="en-US" altLang="zh-CN" sz="2400" dirty="0"/>
              <a:t>We now have a comprehensive high-precision relocated catalog of seismicity for the Island of Hawaii 1986-2018 (Matoza et al., 2020), which includes </a:t>
            </a:r>
            <a:r>
              <a:rPr lang="en-US" altLang="zh-CN" sz="2400" dirty="0">
                <a:solidFill>
                  <a:srgbClr val="FF0000"/>
                </a:solidFill>
              </a:rPr>
              <a:t>275,009</a:t>
            </a:r>
            <a:r>
              <a:rPr lang="en-US" altLang="zh-CN" sz="2400" dirty="0"/>
              <a:t> successfully </a:t>
            </a:r>
            <a:r>
              <a:rPr lang="en-US" altLang="zh-CN" sz="2400" dirty="0">
                <a:solidFill>
                  <a:srgbClr val="FF0000"/>
                </a:solidFill>
              </a:rPr>
              <a:t>relocated</a:t>
            </a:r>
            <a:r>
              <a:rPr lang="en-US" altLang="zh-CN" sz="2400" dirty="0"/>
              <a:t> earthquake events.</a:t>
            </a:r>
          </a:p>
        </p:txBody>
      </p:sp>
    </p:spTree>
    <p:extLst>
      <p:ext uri="{BB962C8B-B14F-4D97-AF65-F5344CB8AC3E}">
        <p14:creationId xmlns:p14="http://schemas.microsoft.com/office/powerpoint/2010/main" val="357364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4000" dirty="0"/>
              <a:t>Goal: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endParaRPr lang="en-US" sz="4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/>
              <a:t>B</a:t>
            </a:r>
            <a:r>
              <a:rPr lang="en-US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ring the ArrayConvNet model close to the practical and operational levels by involving large scale training datasets and a huge amount of continuous data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/>
              <a:t>T</a:t>
            </a:r>
            <a:r>
              <a:rPr lang="en-US" sz="24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he advanced HPC computational facilities will make it possible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sz="4000"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57200" y="2214562"/>
            <a:ext cx="8229600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4400" dirty="0"/>
              <a:t>Timeframe: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dirty="0"/>
              <a:t>art date: 2023.09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dirty="0"/>
              <a:t>End date: 2024.03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sz="4000" dirty="0"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157163" y="1681162"/>
            <a:ext cx="8758238" cy="4338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4400" dirty="0"/>
              <a:t>What I hope to learn:</a:t>
            </a:r>
          </a:p>
          <a:p>
            <a:pPr marL="57150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Arial" panose="020B0604020202020204" pitchFamily="34" charset="0"/>
              <a:buChar char="•"/>
            </a:pPr>
            <a:r>
              <a:rPr lang="en-US" sz="2800" dirty="0"/>
              <a:t>Seismic data process and </a:t>
            </a:r>
            <a:r>
              <a:rPr lang="en-US" altLang="zh-CN" sz="2800" dirty="0"/>
              <a:t>analysis skills</a:t>
            </a:r>
            <a:endParaRPr lang="en-US" sz="2800" dirty="0"/>
          </a:p>
          <a:p>
            <a:pPr marL="57150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Arial" panose="020B0604020202020204" pitchFamily="34" charset="0"/>
              <a:buChar char="•"/>
            </a:pPr>
            <a:r>
              <a:rPr lang="en-US" sz="2800" dirty="0"/>
              <a:t>Programming skills (Pytorch, Obspy, Pandas, etc.)</a:t>
            </a:r>
          </a:p>
          <a:p>
            <a:pPr marL="571500" lvl="0" indent="-571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Arial" panose="020B0604020202020204" pitchFamily="34" charset="0"/>
              <a:buChar char="•"/>
            </a:pPr>
            <a:r>
              <a:rPr lang="en-US" sz="2800" dirty="0"/>
              <a:t>Use of high-performance computing clusters</a:t>
            </a: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SzPts val="4400"/>
              <a:buFont typeface="Arial" panose="020B0604020202020204" pitchFamily="34" charset="0"/>
              <a:buChar char="•"/>
            </a:pPr>
            <a:r>
              <a:rPr lang="en-US" altLang="zh-CN" sz="2800" dirty="0"/>
              <a:t>In-depth understanding of deep learning and </a:t>
            </a:r>
            <a:r>
              <a:rPr lang="en-US" altLang="zh-CN" sz="28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neural networks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457200" y="185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altLang="zh-CN" sz="4000" dirty="0"/>
              <a:t>Improving earthquake detection and localization with deep learning</a:t>
            </a:r>
            <a:endParaRPr lang="en-US" sz="4000" dirty="0"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457200" y="2157413"/>
            <a:ext cx="8229600" cy="2543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4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oals for Next </a:t>
            </a: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4000" dirty="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onth:</a:t>
            </a:r>
          </a:p>
          <a:p>
            <a:pPr indent="-4572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P</a:t>
            </a:r>
            <a:r>
              <a:rPr lang="en-US" altLang="zh-CN" sz="2800" dirty="0"/>
              <a:t>rocess the original catalog file</a:t>
            </a:r>
          </a:p>
          <a:p>
            <a:pPr indent="-4572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Extract</a:t>
            </a:r>
            <a:r>
              <a:rPr lang="en-US" altLang="zh-CN" sz="2800" dirty="0"/>
              <a:t> earthquake information used in model training and testing</a:t>
            </a:r>
          </a:p>
          <a:p>
            <a:pPr indent="-4572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W</a:t>
            </a:r>
            <a:r>
              <a:rPr lang="en-US" altLang="zh-CN" sz="2800" dirty="0"/>
              <a:t>rite seismic data download code</a:t>
            </a:r>
            <a:endParaRPr sz="2800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76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440</Words>
  <Application>Microsoft Office PowerPoint</Application>
  <PresentationFormat>全屏显示(4:3)</PresentationFormat>
  <Paragraphs>57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Improving earthquake detection and localization with deep learning 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Improving earthquake detection and localization with deep learning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</dc:title>
  <dc:creator>Acidman c</dc:creator>
  <cp:lastModifiedBy>Zhangbao Cheng</cp:lastModifiedBy>
  <cp:revision>23</cp:revision>
  <dcterms:modified xsi:type="dcterms:W3CDTF">2023-11-10T15:34:08Z</dcterms:modified>
</cp:coreProperties>
</file>