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7" name="Google Shape;8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501a4f0d8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g501a4f0d8f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8c370ed8bf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8c370ed8b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g8c370ed8bf_0_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6533b19b75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6533b19b7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g6533b19b75_0_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6533b19b75_0_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6533b19b75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g6533b19b75_0_9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9" name="Google Shape;19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" type="body"/>
          </p:nvPr>
        </p:nvSpPr>
        <p:spPr>
          <a:xfrm rot="5400000">
            <a:off x="2590800" y="-533399"/>
            <a:ext cx="39624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" type="body"/>
          </p:nvPr>
        </p:nvSpPr>
        <p:spPr>
          <a:xfrm>
            <a:off x="457200" y="1600201"/>
            <a:ext cx="8229600" cy="39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1" name="Google Shape;31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rgbClr val="93CDDD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3CDDD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rgbClr val="93CDDD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3CDDD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8" name="Google Shape;38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rgbClr val="93CDDD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3CDDD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3CDDD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4" name="Google Shape;44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rgbClr val="93CDDD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3CDDD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3CDDD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5" name="Google Shape;45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rgbClr val="93CDDD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3CDDD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3CDDD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6" name="Google Shape;46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rgbClr val="93CDDD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3CDDD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3CDDD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7" name="Google Shape;4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rgbClr val="93CDDD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93CDDD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3CDDD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2" name="Google Shape;62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rgbClr val="93CDDD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93CDDD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93CDDD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93CDDD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93CDDD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3" name="Google Shape;63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rgbClr val="93CDDD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93CDDD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3CDDD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9" name="Google Shape;69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rgbClr val="93CDDD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93CDDD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93CDDD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93CDDD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93CDDD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70" name="Google Shape;70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F162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57200" y="1600201"/>
            <a:ext cx="8229600" cy="39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rgbClr val="93CDDD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93CDDD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3CDDD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cyberteamslide1.jpg" id="15" name="Google Shape;15;p1"/>
          <p:cNvPicPr preferRelativeResize="0"/>
          <p:nvPr/>
        </p:nvPicPr>
        <p:blipFill rotWithShape="1">
          <a:blip r:embed="rId1">
            <a:alphaModFix/>
          </a:blip>
          <a:srcRect b="2348" l="1816" r="1815" t="2349"/>
          <a:stretch/>
        </p:blipFill>
        <p:spPr>
          <a:xfrm>
            <a:off x="6733826" y="5005049"/>
            <a:ext cx="2365597" cy="1808374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3"/>
          <p:cNvSpPr txBox="1"/>
          <p:nvPr>
            <p:ph type="ctrTitle"/>
          </p:nvPr>
        </p:nvSpPr>
        <p:spPr>
          <a:xfrm>
            <a:off x="685800" y="121920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/>
              <a:t>Art and ML:</a:t>
            </a:r>
            <a:endParaRPr sz="4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/>
              <a:t>Outbreaks from the Grid</a:t>
            </a:r>
            <a:br>
              <a:rPr lang="en-US" sz="4800"/>
            </a:br>
            <a:endParaRPr i="1" sz="2667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800"/>
              <a:buFont typeface="Calibri"/>
              <a:buNone/>
            </a:pPr>
            <a:br>
              <a:rPr lang="en-US" sz="4800"/>
            </a:br>
            <a:endParaRPr i="1" sz="2667"/>
          </a:p>
        </p:txBody>
      </p:sp>
      <p:sp>
        <p:nvSpPr>
          <p:cNvPr id="91" name="Google Shape;91;p13"/>
          <p:cNvSpPr txBox="1"/>
          <p:nvPr>
            <p:ph idx="1" type="subTitle"/>
          </p:nvPr>
        </p:nvSpPr>
        <p:spPr>
          <a:xfrm>
            <a:off x="1371600" y="30480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92CCDC"/>
              </a:buClr>
              <a:buSzPts val="2000"/>
              <a:buNone/>
            </a:pPr>
            <a:r>
              <a:rPr lang="en-US" sz="2000">
                <a:solidFill>
                  <a:srgbClr val="92CCDC"/>
                </a:solidFill>
              </a:rPr>
              <a:t>Student: 	Ethan Davis, University of Vermont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rgbClr val="92CCDC"/>
              </a:buClr>
              <a:buSzPts val="2000"/>
              <a:buNone/>
            </a:pPr>
            <a:r>
              <a:rPr lang="en-US" sz="2000">
                <a:solidFill>
                  <a:srgbClr val="92CCDC"/>
                </a:solidFill>
              </a:rPr>
              <a:t>			 ethan.davis@uvm.edu</a:t>
            </a:r>
            <a:endParaRPr sz="2000">
              <a:solidFill>
                <a:srgbClr val="92CCDC"/>
              </a:solidFill>
            </a:endParaRPr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rgbClr val="92CCDC"/>
              </a:buClr>
              <a:buSzPts val="2000"/>
              <a:buNone/>
            </a:pPr>
            <a:r>
              <a:rPr lang="en-US" sz="2000">
                <a:solidFill>
                  <a:srgbClr val="92CCDC"/>
                </a:solidFill>
              </a:rPr>
              <a:t>Mentor: 	Adrian Del Maestro, University of Vermont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rgbClr val="92CCDC"/>
              </a:buClr>
              <a:buSzPts val="2000"/>
              <a:buNone/>
            </a:pPr>
            <a:r>
              <a:rPr lang="en-US" sz="2000">
                <a:solidFill>
                  <a:srgbClr val="92CCDC"/>
                </a:solidFill>
              </a:rPr>
              <a:t>			Adrian.DelMaestro@utk.edu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rgbClr val="92CCDC"/>
              </a:buClr>
              <a:buSzPts val="2000"/>
              <a:buNone/>
            </a:pPr>
            <a:r>
              <a:rPr lang="en-US" sz="2000">
                <a:solidFill>
                  <a:srgbClr val="92CCDC"/>
                </a:solidFill>
              </a:rPr>
              <a:t>Researcher:  Jenn Karson, University of Vermont, Jennifer.Karson@uvm.edu</a:t>
            </a:r>
            <a:endParaRPr sz="2000">
              <a:solidFill>
                <a:srgbClr val="92CCDC"/>
              </a:solidFill>
            </a:endParaRPr>
          </a:p>
          <a:p>
            <a:pPr indent="0" lvl="0" marL="0" rtl="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</a:pPr>
            <a:r>
              <a:t/>
            </a:r>
            <a:endParaRPr sz="1600">
              <a:solidFill>
                <a:srgbClr val="92CCDC"/>
              </a:solidFill>
            </a:endParaRPr>
          </a:p>
          <a:p>
            <a:pPr indent="0" lvl="0" marL="0" rtl="0" algn="l">
              <a:spcBef>
                <a:spcPts val="320"/>
              </a:spcBef>
              <a:spcAft>
                <a:spcPts val="0"/>
              </a:spcAft>
              <a:buClr>
                <a:srgbClr val="92CCDC"/>
              </a:buClr>
              <a:buSzPts val="1600"/>
              <a:buNone/>
            </a:pPr>
            <a:r>
              <a:rPr lang="en-US" sz="1600">
                <a:solidFill>
                  <a:srgbClr val="92CCDC"/>
                </a:solidFill>
              </a:rPr>
              <a:t>Date</a:t>
            </a:r>
            <a:endParaRPr/>
          </a:p>
        </p:txBody>
      </p:sp>
      <p:sp>
        <p:nvSpPr>
          <p:cNvPr id="92" name="Google Shape;92;p13"/>
          <p:cNvSpPr txBox="1"/>
          <p:nvPr/>
        </p:nvSpPr>
        <p:spPr>
          <a:xfrm>
            <a:off x="524925" y="237075"/>
            <a:ext cx="8382000" cy="9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800"/>
              <a:t>Art and AI:</a:t>
            </a:r>
            <a:endParaRPr sz="4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800"/>
              <a:t>Outbreaks from the Grid</a:t>
            </a:r>
            <a:endParaRPr/>
          </a:p>
        </p:txBody>
      </p:sp>
      <p:sp>
        <p:nvSpPr>
          <p:cNvPr id="98" name="Google Shape;98;p14"/>
          <p:cNvSpPr txBox="1"/>
          <p:nvPr>
            <p:ph idx="1" type="body"/>
          </p:nvPr>
        </p:nvSpPr>
        <p:spPr>
          <a:xfrm>
            <a:off x="457200" y="1600201"/>
            <a:ext cx="8229600" cy="39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000"/>
              <a:buChar char="•"/>
            </a:pPr>
            <a:r>
              <a:rPr lang="en-US" sz="4000"/>
              <a:t>Utilize Genetic Algorithms and AI to create digital artworks based on physical originals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800"/>
              <a:t>Art and AI:</a:t>
            </a:r>
            <a:endParaRPr sz="4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800"/>
              <a:t>Outbreaks from the Grid</a:t>
            </a:r>
            <a:endParaRPr/>
          </a:p>
        </p:txBody>
      </p:sp>
      <p:sp>
        <p:nvSpPr>
          <p:cNvPr id="104" name="Google Shape;104;p15"/>
          <p:cNvSpPr txBox="1"/>
          <p:nvPr>
            <p:ph idx="1" type="body"/>
          </p:nvPr>
        </p:nvSpPr>
        <p:spPr>
          <a:xfrm>
            <a:off x="457200" y="1600201"/>
            <a:ext cx="8229600" cy="39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Char char="•"/>
            </a:pPr>
            <a:r>
              <a:rPr lang="en-US" sz="4400"/>
              <a:t>Goals</a:t>
            </a:r>
            <a:endParaRPr sz="3200">
              <a:solidFill>
                <a:srgbClr val="93CDD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93CDDD"/>
              </a:buClr>
              <a:buSzPts val="4000"/>
              <a:buChar char="–"/>
            </a:pPr>
            <a:r>
              <a:rPr lang="en-US" sz="4000"/>
              <a:t>Interactive Genetic Algorithm for artistic composition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93CDDD"/>
              </a:buClr>
              <a:buSzPts val="4000"/>
              <a:buChar char="–"/>
            </a:pPr>
            <a:r>
              <a:rPr lang="en-US" sz="4000"/>
              <a:t>Create digital image dataset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93CDDD"/>
              </a:buClr>
              <a:buSzPts val="4000"/>
              <a:buChar char="–"/>
            </a:pPr>
            <a:r>
              <a:rPr lang="en-US" sz="4000"/>
              <a:t>Train GAN for creating new work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6"/>
          <p:cNvSpPr txBox="1"/>
          <p:nvPr>
            <p:ph type="title"/>
          </p:nvPr>
        </p:nvSpPr>
        <p:spPr>
          <a:xfrm>
            <a:off x="457200" y="30111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800"/>
              <a:t>Art and AI:</a:t>
            </a:r>
            <a:endParaRPr sz="4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800"/>
              <a:t>Outbreaks from the Grid</a:t>
            </a:r>
            <a:endParaRPr/>
          </a:p>
        </p:txBody>
      </p:sp>
      <p:sp>
        <p:nvSpPr>
          <p:cNvPr id="110" name="Google Shape;110;p16"/>
          <p:cNvSpPr txBox="1"/>
          <p:nvPr>
            <p:ph idx="1" type="body"/>
          </p:nvPr>
        </p:nvSpPr>
        <p:spPr>
          <a:xfrm>
            <a:off x="457200" y="1600201"/>
            <a:ext cx="8229600" cy="39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Char char="•"/>
            </a:pPr>
            <a:r>
              <a:rPr lang="en-US" sz="4400"/>
              <a:t>Timeframe</a:t>
            </a:r>
            <a:endParaRPr sz="3200">
              <a:solidFill>
                <a:srgbClr val="93CDD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93CDDD"/>
              </a:buClr>
              <a:buSzPts val="4000"/>
              <a:buChar char="–"/>
            </a:pPr>
            <a:r>
              <a:rPr lang="en-US" sz="4000"/>
              <a:t>June 2020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93CDDD"/>
              </a:buClr>
              <a:buSzPts val="4000"/>
              <a:buChar char="–"/>
            </a:pPr>
            <a:r>
              <a:rPr lang="en-US" sz="4000"/>
              <a:t>August 2020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800"/>
              <a:t>Art and AI:</a:t>
            </a:r>
            <a:endParaRPr sz="4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800"/>
              <a:t>Outbreaks from the Grid</a:t>
            </a:r>
            <a:endParaRPr/>
          </a:p>
        </p:txBody>
      </p:sp>
      <p:sp>
        <p:nvSpPr>
          <p:cNvPr id="116" name="Google Shape;116;p17"/>
          <p:cNvSpPr txBox="1"/>
          <p:nvPr>
            <p:ph idx="1" type="body"/>
          </p:nvPr>
        </p:nvSpPr>
        <p:spPr>
          <a:xfrm>
            <a:off x="457200" y="1600201"/>
            <a:ext cx="8229600" cy="39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Char char="•"/>
            </a:pPr>
            <a:r>
              <a:rPr lang="en-US" sz="4400"/>
              <a:t>What we accomplished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93CDDD"/>
              </a:buClr>
              <a:buSzPts val="4000"/>
              <a:buChar char="–"/>
            </a:pPr>
            <a:r>
              <a:t/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93CDDD"/>
              </a:buClr>
              <a:buSzPts val="4000"/>
              <a:buChar char="–"/>
            </a:pPr>
            <a:r>
              <a:rPr lang="en-US" sz="4000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rPr>
              <a:t>Bullet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93CDDD"/>
              </a:buClr>
              <a:buSzPts val="4000"/>
              <a:buChar char="–"/>
            </a:pPr>
            <a:r>
              <a:rPr lang="en-US" sz="4000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rPr>
              <a:t>Bullet</a:t>
            </a:r>
            <a:endParaRPr/>
          </a:p>
        </p:txBody>
      </p:sp>
      <p:sp>
        <p:nvSpPr>
          <p:cNvPr id="117" name="Google Shape;117;p17"/>
          <p:cNvSpPr txBox="1"/>
          <p:nvPr/>
        </p:nvSpPr>
        <p:spPr>
          <a:xfrm>
            <a:off x="2862150" y="2416100"/>
            <a:ext cx="7344900" cy="85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Lessons Learned</a:t>
            </a:r>
            <a:endParaRPr/>
          </a:p>
        </p:txBody>
      </p:sp>
      <p:sp>
        <p:nvSpPr>
          <p:cNvPr id="124" name="Google Shape;124;p18"/>
          <p:cNvSpPr txBox="1"/>
          <p:nvPr>
            <p:ph idx="1" type="body"/>
          </p:nvPr>
        </p:nvSpPr>
        <p:spPr>
          <a:xfrm>
            <a:off x="457200" y="1600201"/>
            <a:ext cx="8229600" cy="3962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4400"/>
              <a:buChar char="•"/>
            </a:pPr>
            <a:r>
              <a:rPr lang="en-US" sz="4400"/>
              <a:t>What went well? What could we have done differently?</a:t>
            </a:r>
            <a:endParaRPr/>
          </a:p>
          <a:p>
            <a:pPr indent="-285750" lvl="1" marL="742950" rtl="0" algn="l">
              <a:spcBef>
                <a:spcPts val="800"/>
              </a:spcBef>
              <a:spcAft>
                <a:spcPts val="0"/>
              </a:spcAft>
              <a:buSzPts val="4000"/>
              <a:buChar char="–"/>
            </a:pPr>
            <a:r>
              <a:t/>
            </a:r>
            <a:endParaRPr/>
          </a:p>
          <a:p>
            <a:pPr indent="-285750" lvl="1" marL="742950" rtl="0" algn="l">
              <a:spcBef>
                <a:spcPts val="800"/>
              </a:spcBef>
              <a:spcAft>
                <a:spcPts val="0"/>
              </a:spcAft>
              <a:buSzPts val="4000"/>
              <a:buChar char="–"/>
            </a:pPr>
            <a:r>
              <a:t/>
            </a:r>
            <a:endParaRPr/>
          </a:p>
          <a:p>
            <a:pPr indent="-285750" lvl="1" marL="742950" rtl="0" algn="l">
              <a:spcBef>
                <a:spcPts val="800"/>
              </a:spcBef>
              <a:spcAft>
                <a:spcPts val="0"/>
              </a:spcAft>
              <a:buSzPts val="4000"/>
              <a:buChar char="–"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Publications/Contributions</a:t>
            </a:r>
            <a:endParaRPr/>
          </a:p>
        </p:txBody>
      </p:sp>
      <p:sp>
        <p:nvSpPr>
          <p:cNvPr id="131" name="Google Shape;131;p19"/>
          <p:cNvSpPr txBox="1"/>
          <p:nvPr>
            <p:ph idx="1" type="body"/>
          </p:nvPr>
        </p:nvSpPr>
        <p:spPr>
          <a:xfrm>
            <a:off x="457200" y="1600201"/>
            <a:ext cx="8229600" cy="3962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Artificial Life 2020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Fleming Museum of Art (Spring 2020)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Small works exhibit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3200"/>
              <a:t>Contributions to Research </a:t>
            </a:r>
            <a:endParaRPr sz="3200"/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3200"/>
              <a:t>Computing Community </a:t>
            </a:r>
            <a:endParaRPr sz="3200"/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None/>
            </a:pPr>
            <a:r>
              <a:rPr i="1" lang="en-US" sz="1800"/>
              <a:t>Please include links and topics!</a:t>
            </a:r>
            <a:endParaRPr i="1" sz="1800"/>
          </a:p>
        </p:txBody>
      </p:sp>
      <p:sp>
        <p:nvSpPr>
          <p:cNvPr id="138" name="Google Shape;138;p20"/>
          <p:cNvSpPr txBox="1"/>
          <p:nvPr>
            <p:ph idx="1" type="body"/>
          </p:nvPr>
        </p:nvSpPr>
        <p:spPr>
          <a:xfrm>
            <a:off x="457200" y="1600201"/>
            <a:ext cx="8229600" cy="3962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None yet!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Custom 2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476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