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</p:sldIdLst>
  <p:sldSz cy="68580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7" name="Google Shape;87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8" name="Google Shape;88;p1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4" name="Google Shape;94;p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abf2ad70bb_0_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5" name="Google Shape;115;gabf2ad70bb_0_1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abf2ad70bb_0_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4" name="Google Shape;134;gabf2ad70bb_0_5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0" name="Google Shape;200;p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501a4f0d8f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6" name="Google Shape;206;g501a4f0d8f_0_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2" name="Google Shape;212;p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8" name="Google Shape;218;p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4" name="Google Shape;224;p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2"/>
          <p:cNvSpPr txBox="1"/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93CDDD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" name="Google Shape;18;p2"/>
          <p:cNvSpPr txBox="1"/>
          <p:nvPr>
            <p:ph idx="1" type="subTitle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9" name="Google Shape;19;p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" name="Google Shape;21;p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1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93CDDD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5" name="Google Shape;75;p11"/>
          <p:cNvSpPr txBox="1"/>
          <p:nvPr>
            <p:ph idx="1" type="body"/>
          </p:nvPr>
        </p:nvSpPr>
        <p:spPr>
          <a:xfrm rot="5400000">
            <a:off x="2590800" y="-533399"/>
            <a:ext cx="3962400" cy="82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rgbClr val="93CDDD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93CDDD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93CDDD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93CDDD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93CDDD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6" name="Google Shape;76;p1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" name="Google Shape;77;p1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1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2"/>
          <p:cNvSpPr txBox="1"/>
          <p:nvPr>
            <p:ph type="title"/>
          </p:nvPr>
        </p:nvSpPr>
        <p:spPr>
          <a:xfrm rot="5400000">
            <a:off x="4732337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93CDDD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1" name="Google Shape;81;p12"/>
          <p:cNvSpPr txBox="1"/>
          <p:nvPr>
            <p:ph idx="1" type="body"/>
          </p:nvPr>
        </p:nvSpPr>
        <p:spPr>
          <a:xfrm rot="5400000">
            <a:off x="541338" y="190501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rgbClr val="93CDDD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93CDDD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93CDDD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93CDDD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93CDDD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2" name="Google Shape;82;p1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" name="Google Shape;83;p1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4" name="Google Shape;84;p1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22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3"/>
          <p:cNvSpPr txBox="1"/>
          <p:nvPr>
            <p:ph type="title"/>
          </p:nvPr>
        </p:nvSpPr>
        <p:spPr>
          <a:xfrm>
            <a:off x="457200" y="1853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93CDDD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" name="Google Shape;24;p3"/>
          <p:cNvSpPr txBox="1"/>
          <p:nvPr>
            <p:ph idx="1" type="body"/>
          </p:nvPr>
        </p:nvSpPr>
        <p:spPr>
          <a:xfrm>
            <a:off x="457200" y="1600201"/>
            <a:ext cx="8229600" cy="3962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rgbClr val="93CDDD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93CDDD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93CDDD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93CDDD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93CDDD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5" name="Google Shape;25;p3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3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" name="Google Shape;27;p3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4"/>
          <p:cNvSpPr txBox="1"/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93CDDD"/>
              </a:buClr>
              <a:buSzPts val="4000"/>
              <a:buFont typeface="Calibri"/>
              <a:buNone/>
              <a:defRPr b="1" sz="4000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" name="Google Shape;30;p4"/>
          <p:cNvSpPr txBox="1"/>
          <p:nvPr>
            <p:ph idx="1" type="body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1" name="Google Shape;31;p4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4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" name="Google Shape;33;p4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5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93CDDD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" name="Google Shape;36;p5"/>
          <p:cNvSpPr txBox="1"/>
          <p:nvPr>
            <p:ph idx="1" type="body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rgbClr val="93CDDD"/>
              </a:buClr>
              <a:buSzPts val="2800"/>
              <a:buChar char="•"/>
              <a:defRPr sz="2800"/>
            </a:lvl1pPr>
            <a:lvl2pPr indent="-381000" lvl="1" marL="9144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93CDDD"/>
              </a:buClr>
              <a:buSzPts val="2400"/>
              <a:buChar char="–"/>
              <a:defRPr sz="2400"/>
            </a:lvl2pPr>
            <a:lvl3pPr indent="-355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93CDDD"/>
              </a:buClr>
              <a:buSzPts val="2000"/>
              <a:buChar char="•"/>
              <a:defRPr sz="2000"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93CDDD"/>
              </a:buClr>
              <a:buSzPts val="1800"/>
              <a:buChar char="–"/>
              <a:defRPr sz="1800"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93CDDD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37" name="Google Shape;37;p5"/>
          <p:cNvSpPr txBox="1"/>
          <p:nvPr>
            <p:ph idx="2" type="body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rgbClr val="93CDDD"/>
              </a:buClr>
              <a:buSzPts val="2800"/>
              <a:buChar char="•"/>
              <a:defRPr sz="2800"/>
            </a:lvl1pPr>
            <a:lvl2pPr indent="-381000" lvl="1" marL="9144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93CDDD"/>
              </a:buClr>
              <a:buSzPts val="2400"/>
              <a:buChar char="–"/>
              <a:defRPr sz="2400"/>
            </a:lvl2pPr>
            <a:lvl3pPr indent="-355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93CDDD"/>
              </a:buClr>
              <a:buSzPts val="2000"/>
              <a:buChar char="•"/>
              <a:defRPr sz="2000"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93CDDD"/>
              </a:buClr>
              <a:buSzPts val="1800"/>
              <a:buChar char="–"/>
              <a:defRPr sz="1800"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93CDDD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38" name="Google Shape;38;p5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5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0" name="Google Shape;40;p5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6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93CDDD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" name="Google Shape;43;p6"/>
          <p:cNvSpPr txBox="1"/>
          <p:nvPr>
            <p:ph idx="1" type="body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rgbClr val="93CDDD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93CDDD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93CDDD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93CDDD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93CDDD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4" name="Google Shape;44;p6"/>
          <p:cNvSpPr txBox="1"/>
          <p:nvPr>
            <p:ph idx="2" type="body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rgbClr val="93CDDD"/>
              </a:buClr>
              <a:buSzPts val="2400"/>
              <a:buChar char="•"/>
              <a:defRPr sz="2400"/>
            </a:lvl1pPr>
            <a:lvl2pPr indent="-355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93CDDD"/>
              </a:buClr>
              <a:buSzPts val="2000"/>
              <a:buChar char="–"/>
              <a:defRPr sz="2000"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93CDDD"/>
              </a:buClr>
              <a:buSzPts val="1800"/>
              <a:buChar char="•"/>
              <a:defRPr sz="1800"/>
            </a:lvl3pPr>
            <a:lvl4pPr indent="-330200" lvl="3" marL="1828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93CDDD"/>
              </a:buClr>
              <a:buSzPts val="1600"/>
              <a:buChar char="–"/>
              <a:defRPr sz="1600"/>
            </a:lvl4pPr>
            <a:lvl5pPr indent="-330200" lvl="4" marL="22860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93CDDD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45" name="Google Shape;45;p6"/>
          <p:cNvSpPr txBox="1"/>
          <p:nvPr>
            <p:ph idx="3" type="body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rgbClr val="93CDDD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93CDDD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93CDDD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93CDDD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93CDDD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6" name="Google Shape;46;p6"/>
          <p:cNvSpPr txBox="1"/>
          <p:nvPr>
            <p:ph idx="4" type="body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rgbClr val="93CDDD"/>
              </a:buClr>
              <a:buSzPts val="2400"/>
              <a:buChar char="•"/>
              <a:defRPr sz="2400"/>
            </a:lvl1pPr>
            <a:lvl2pPr indent="-355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93CDDD"/>
              </a:buClr>
              <a:buSzPts val="2000"/>
              <a:buChar char="–"/>
              <a:defRPr sz="2000"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93CDDD"/>
              </a:buClr>
              <a:buSzPts val="1800"/>
              <a:buChar char="•"/>
              <a:defRPr sz="1800"/>
            </a:lvl3pPr>
            <a:lvl4pPr indent="-330200" lvl="3" marL="1828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93CDDD"/>
              </a:buClr>
              <a:buSzPts val="1600"/>
              <a:buChar char="–"/>
              <a:defRPr sz="1600"/>
            </a:lvl4pPr>
            <a:lvl5pPr indent="-330200" lvl="4" marL="22860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93CDDD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47" name="Google Shape;47;p6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6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9" name="Google Shape;49;p6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7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93CDDD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7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7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4" name="Google Shape;54;p7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8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" name="Google Shape;57;p8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8" name="Google Shape;58;p8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9"/>
          <p:cNvSpPr txBox="1"/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93CDDD"/>
              </a:buClr>
              <a:buSzPts val="2000"/>
              <a:buFont typeface="Calibri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1" name="Google Shape;61;p9"/>
          <p:cNvSpPr txBox="1"/>
          <p:nvPr>
            <p:ph idx="1" type="body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algn="l">
              <a:spcBef>
                <a:spcPts val="640"/>
              </a:spcBef>
              <a:spcAft>
                <a:spcPts val="0"/>
              </a:spcAft>
              <a:buClr>
                <a:srgbClr val="93CDDD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93CDDD"/>
              </a:buClr>
              <a:buSzPts val="2800"/>
              <a:buChar char="–"/>
              <a:defRPr sz="2800"/>
            </a:lvl2pPr>
            <a:lvl3pPr indent="-381000" lvl="2" marL="1371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93CDDD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93CDDD"/>
              </a:buClr>
              <a:buSzPts val="2000"/>
              <a:buChar char="–"/>
              <a:defRPr sz="2000"/>
            </a:lvl4pPr>
            <a:lvl5pPr indent="-355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93CDDD"/>
              </a:buClr>
              <a:buSzPts val="2000"/>
              <a:buChar char="»"/>
              <a:defRPr sz="2000"/>
            </a:lvl5pPr>
            <a:lvl6pPr indent="-355600" lvl="5" marL="27432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62" name="Google Shape;62;p9"/>
          <p:cNvSpPr txBox="1"/>
          <p:nvPr>
            <p:ph idx="2" type="body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rgbClr val="93CDDD"/>
              </a:buClr>
              <a:buSzPts val="1400"/>
              <a:buNone/>
              <a:defRPr sz="1400"/>
            </a:lvl1pPr>
            <a:lvl2pPr indent="-228600" lvl="1" marL="9144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93CDDD"/>
              </a:buClr>
              <a:buSzPts val="1200"/>
              <a:buNone/>
              <a:defRPr sz="1200"/>
            </a:lvl2pPr>
            <a:lvl3pPr indent="-228600" lvl="2" marL="1371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93CDDD"/>
              </a:buClr>
              <a:buSzPts val="1000"/>
              <a:buNone/>
              <a:defRPr sz="1000"/>
            </a:lvl3pPr>
            <a:lvl4pPr indent="-228600" lvl="3" marL="18288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rgbClr val="93CDDD"/>
              </a:buClr>
              <a:buSzPts val="900"/>
              <a:buNone/>
              <a:defRPr sz="900"/>
            </a:lvl4pPr>
            <a:lvl5pPr indent="-228600" lvl="4" marL="22860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rgbClr val="93CDDD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63" name="Google Shape;63;p9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9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5" name="Google Shape;65;p9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0"/>
          <p:cNvSpPr txBox="1"/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93CDDD"/>
              </a:buClr>
              <a:buSzPts val="2000"/>
              <a:buFont typeface="Calibri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8" name="Google Shape;68;p10"/>
          <p:cNvSpPr/>
          <p:nvPr>
            <p:ph idx="2" type="pic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640"/>
              </a:spcBef>
              <a:spcAft>
                <a:spcPts val="0"/>
              </a:spcAft>
              <a:buClr>
                <a:srgbClr val="93CDDD"/>
              </a:buClr>
              <a:buSzPts val="3200"/>
              <a:buFont typeface="Arial"/>
              <a:buNone/>
              <a:defRPr b="0" i="0" sz="3200" u="none" cap="none" strike="noStrike">
                <a:solidFill>
                  <a:srgbClr val="93CDDD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93CDDD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93CDDD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93CDDD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93CDDD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93CDDD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93CDDD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93CDDD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93CDDD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9" name="Google Shape;69;p10"/>
          <p:cNvSpPr txBox="1"/>
          <p:nvPr>
            <p:ph idx="1" type="body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rgbClr val="93CDDD"/>
              </a:buClr>
              <a:buSzPts val="1400"/>
              <a:buNone/>
              <a:defRPr sz="1400"/>
            </a:lvl1pPr>
            <a:lvl2pPr indent="-228600" lvl="1" marL="9144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93CDDD"/>
              </a:buClr>
              <a:buSzPts val="1200"/>
              <a:buNone/>
              <a:defRPr sz="1200"/>
            </a:lvl2pPr>
            <a:lvl3pPr indent="-228600" lvl="2" marL="1371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93CDDD"/>
              </a:buClr>
              <a:buSzPts val="1000"/>
              <a:buNone/>
              <a:defRPr sz="1000"/>
            </a:lvl3pPr>
            <a:lvl4pPr indent="-228600" lvl="3" marL="18288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rgbClr val="93CDDD"/>
              </a:buClr>
              <a:buSzPts val="900"/>
              <a:buNone/>
              <a:defRPr sz="900"/>
            </a:lvl4pPr>
            <a:lvl5pPr indent="-228600" lvl="4" marL="22860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rgbClr val="93CDDD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70" name="Google Shape;70;p10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" name="Google Shape;71;p10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10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9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1.xml"/><Relationship Id="rId1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9" Type="http://schemas.openxmlformats.org/officeDocument/2006/relationships/slideLayout" Target="../slideLayouts/slideLayout8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F1625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rgbClr val="93CDDD"/>
              </a:buClr>
              <a:buSzPts val="4400"/>
              <a:buFont typeface="Calibri"/>
              <a:buNone/>
              <a:defRPr b="0" i="0" sz="4400" u="none" cap="none" strike="noStrike">
                <a:solidFill>
                  <a:srgbClr val="93CDDD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1" name="Google Shape;11;p1"/>
          <p:cNvSpPr txBox="1"/>
          <p:nvPr>
            <p:ph idx="1" type="body"/>
          </p:nvPr>
        </p:nvSpPr>
        <p:spPr>
          <a:xfrm>
            <a:off x="457200" y="1600201"/>
            <a:ext cx="8229600" cy="3962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marR="0" rtl="0" algn="l">
              <a:spcBef>
                <a:spcPts val="640"/>
              </a:spcBef>
              <a:spcAft>
                <a:spcPts val="0"/>
              </a:spcAft>
              <a:buClr>
                <a:srgbClr val="93CDDD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93CDDD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93CDDD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rgbClr val="93CDDD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93CDDD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93CDDD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93CDDD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rgbClr val="93CDDD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93CDDD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rgbClr val="93CDDD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" name="Google Shape;12;p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" name="Google Shape;13;p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" name="Google Shape;14;p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5" name="Google Shape;15;p1"/>
          <p:cNvPicPr preferRelativeResize="0"/>
          <p:nvPr/>
        </p:nvPicPr>
        <p:blipFill>
          <a:blip r:embed="rId1">
            <a:alphaModFix/>
          </a:blip>
          <a:stretch>
            <a:fillRect/>
          </a:stretch>
        </p:blipFill>
        <p:spPr>
          <a:xfrm>
            <a:off x="6476990" y="5562600"/>
            <a:ext cx="2486637" cy="1142999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2"/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hyperlink" Target="mailto:jturk@udel.edu" TargetMode="External"/><Relationship Id="rId4" Type="http://schemas.openxmlformats.org/officeDocument/2006/relationships/hyperlink" Target="mailto:jturk@udel.edu" TargetMode="External"/></Relationships>
</file>

<file path=ppt/slides/_rels/slide2.xml.rels><?xml version="1.0" encoding="UTF-8" standalone="yes"?><Relationships xmlns="http://schemas.openxmlformats.org/package/2006/relationships"><Relationship Id="rId11" Type="http://schemas.openxmlformats.org/officeDocument/2006/relationships/image" Target="../media/image14.png"/><Relationship Id="rId10" Type="http://schemas.openxmlformats.org/officeDocument/2006/relationships/image" Target="../media/image4.png"/><Relationship Id="rId13" Type="http://schemas.openxmlformats.org/officeDocument/2006/relationships/image" Target="../media/image20.png"/><Relationship Id="rId1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jpg"/><Relationship Id="rId4" Type="http://schemas.openxmlformats.org/officeDocument/2006/relationships/image" Target="../media/image12.png"/><Relationship Id="rId9" Type="http://schemas.openxmlformats.org/officeDocument/2006/relationships/image" Target="../media/image16.png"/><Relationship Id="rId15" Type="http://schemas.openxmlformats.org/officeDocument/2006/relationships/image" Target="../media/image13.png"/><Relationship Id="rId14" Type="http://schemas.openxmlformats.org/officeDocument/2006/relationships/image" Target="../media/image9.png"/><Relationship Id="rId16" Type="http://schemas.openxmlformats.org/officeDocument/2006/relationships/image" Target="../media/image5.png"/><Relationship Id="rId5" Type="http://schemas.openxmlformats.org/officeDocument/2006/relationships/image" Target="../media/image21.png"/><Relationship Id="rId6" Type="http://schemas.openxmlformats.org/officeDocument/2006/relationships/image" Target="../media/image2.png"/><Relationship Id="rId7" Type="http://schemas.openxmlformats.org/officeDocument/2006/relationships/image" Target="../media/image15.png"/><Relationship Id="rId8" Type="http://schemas.openxmlformats.org/officeDocument/2006/relationships/image" Target="../media/image6.png"/></Relationships>
</file>

<file path=ppt/slides/_rels/slide3.xml.rels><?xml version="1.0" encoding="UTF-8" standalone="yes"?><Relationships xmlns="http://schemas.openxmlformats.org/package/2006/relationships"><Relationship Id="rId11" Type="http://schemas.openxmlformats.org/officeDocument/2006/relationships/image" Target="../media/image25.png"/><Relationship Id="rId10" Type="http://schemas.openxmlformats.org/officeDocument/2006/relationships/image" Target="../media/image22.png"/><Relationship Id="rId13" Type="http://schemas.openxmlformats.org/officeDocument/2006/relationships/image" Target="../media/image30.png"/><Relationship Id="rId1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7.png"/><Relationship Id="rId4" Type="http://schemas.openxmlformats.org/officeDocument/2006/relationships/image" Target="../media/image10.jpg"/><Relationship Id="rId9" Type="http://schemas.openxmlformats.org/officeDocument/2006/relationships/image" Target="../media/image19.png"/><Relationship Id="rId14" Type="http://schemas.openxmlformats.org/officeDocument/2006/relationships/image" Target="../media/image2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8.png"/><Relationship Id="rId8" Type="http://schemas.openxmlformats.org/officeDocument/2006/relationships/image" Target="../media/image24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3.png"/><Relationship Id="rId4" Type="http://schemas.openxmlformats.org/officeDocument/2006/relationships/image" Target="../media/image29.png"/><Relationship Id="rId5" Type="http://schemas.openxmlformats.org/officeDocument/2006/relationships/image" Target="../media/image31.png"/><Relationship Id="rId6" Type="http://schemas.openxmlformats.org/officeDocument/2006/relationships/image" Target="../media/image32.png"/><Relationship Id="rId7" Type="http://schemas.openxmlformats.org/officeDocument/2006/relationships/image" Target="../media/image28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3"/>
          <p:cNvSpPr txBox="1"/>
          <p:nvPr>
            <p:ph type="ctrTitle"/>
          </p:nvPr>
        </p:nvSpPr>
        <p:spPr>
          <a:xfrm>
            <a:off x="685800" y="1219200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93CDDD"/>
              </a:buClr>
              <a:buSzPts val="4400"/>
              <a:buFont typeface="Calibri"/>
              <a:buNone/>
            </a:pPr>
            <a:r>
              <a:rPr lang="en-US"/>
              <a:t>Optimization of Mouse Social Behavior Data Analyses Pipeline</a:t>
            </a:r>
            <a:endParaRPr sz="4800"/>
          </a:p>
        </p:txBody>
      </p:sp>
      <p:sp>
        <p:nvSpPr>
          <p:cNvPr id="91" name="Google Shape;91;p13"/>
          <p:cNvSpPr txBox="1"/>
          <p:nvPr>
            <p:ph idx="1" type="subTitle"/>
          </p:nvPr>
        </p:nvSpPr>
        <p:spPr>
          <a:xfrm>
            <a:off x="1371600" y="30480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92CCDC"/>
              </a:buClr>
              <a:buSzPts val="2000"/>
              <a:buNone/>
            </a:pPr>
            <a:r>
              <a:rPr lang="en-US" sz="2000">
                <a:solidFill>
                  <a:srgbClr val="92CCDC"/>
                </a:solidFill>
              </a:rPr>
              <a:t>Student: 	Joel Turk, University of Delaware</a:t>
            </a:r>
            <a:endParaRPr/>
          </a:p>
          <a:p>
            <a:pPr indent="0" lvl="0" marL="0" rtl="0" algn="l">
              <a:spcBef>
                <a:spcPts val="400"/>
              </a:spcBef>
              <a:spcAft>
                <a:spcPts val="0"/>
              </a:spcAft>
              <a:buClr>
                <a:srgbClr val="92CCDC"/>
              </a:buClr>
              <a:buSzPts val="2000"/>
              <a:buNone/>
            </a:pPr>
            <a:r>
              <a:rPr lang="en-US" sz="2000">
                <a:solidFill>
                  <a:srgbClr val="92CCDC"/>
                </a:solidFill>
              </a:rPr>
              <a:t>			 	</a:t>
            </a:r>
            <a:r>
              <a:rPr lang="en-US" sz="2000">
                <a:solidFill>
                  <a:srgbClr val="92CCDC"/>
                </a:solidFill>
                <a:uFill>
                  <a:noFill/>
                </a:uFill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jturk@udel.ed</a:t>
            </a:r>
            <a:r>
              <a:rPr lang="en-US" sz="2000">
                <a:solidFill>
                  <a:srgbClr val="92CCDC"/>
                </a:solidFill>
                <a:uFill>
                  <a:noFill/>
                </a:uFill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u</a:t>
            </a:r>
            <a:br>
              <a:rPr lang="en-US" sz="2000">
                <a:solidFill>
                  <a:srgbClr val="92CCDC"/>
                </a:solidFill>
              </a:rPr>
            </a:br>
            <a:endParaRPr sz="2000">
              <a:solidFill>
                <a:srgbClr val="92CCDC"/>
              </a:solidFill>
            </a:endParaRPr>
          </a:p>
          <a:p>
            <a:pPr indent="0" lvl="0" marL="0" rtl="0" algn="l">
              <a:spcBef>
                <a:spcPts val="400"/>
              </a:spcBef>
              <a:spcAft>
                <a:spcPts val="0"/>
              </a:spcAft>
              <a:buClr>
                <a:srgbClr val="92CCDC"/>
              </a:buClr>
              <a:buSzPts val="2000"/>
              <a:buNone/>
            </a:pPr>
            <a:r>
              <a:rPr lang="en-US" sz="2000">
                <a:solidFill>
                  <a:srgbClr val="92CCDC"/>
                </a:solidFill>
              </a:rPr>
              <a:t>Mentor: 		Anita Schwartz, University of Delaware</a:t>
            </a:r>
            <a:br>
              <a:rPr lang="en-US" sz="2000">
                <a:solidFill>
                  <a:srgbClr val="92CCDC"/>
                </a:solidFill>
              </a:rPr>
            </a:br>
            <a:endParaRPr/>
          </a:p>
          <a:p>
            <a:pPr indent="0" lvl="0" marL="0" rtl="0" algn="l">
              <a:spcBef>
                <a:spcPts val="400"/>
              </a:spcBef>
              <a:spcAft>
                <a:spcPts val="0"/>
              </a:spcAft>
              <a:buClr>
                <a:srgbClr val="92CCDC"/>
              </a:buClr>
              <a:buSzPts val="2000"/>
              <a:buNone/>
            </a:pPr>
            <a:r>
              <a:rPr lang="en-US" sz="2000">
                <a:solidFill>
                  <a:srgbClr val="92CCDC"/>
                </a:solidFill>
              </a:rPr>
              <a:t>Researcher:  	Dr. Josh Neunuebel, Psychological and Brain</a:t>
            </a:r>
            <a:endParaRPr sz="2000">
              <a:solidFill>
                <a:srgbClr val="92CCDC"/>
              </a:solidFill>
            </a:endParaRPr>
          </a:p>
          <a:p>
            <a:pPr indent="457200" lvl="0" marL="0" rtl="0" algn="l">
              <a:spcBef>
                <a:spcPts val="400"/>
              </a:spcBef>
              <a:spcAft>
                <a:spcPts val="0"/>
              </a:spcAft>
              <a:buClr>
                <a:srgbClr val="92CCDC"/>
              </a:buClr>
              <a:buSzPts val="2000"/>
              <a:buNone/>
            </a:pPr>
            <a:r>
              <a:rPr lang="en-US" sz="2000">
                <a:solidFill>
                  <a:srgbClr val="92CCDC"/>
                </a:solidFill>
              </a:rPr>
              <a:t>Sciences Department, University of Delaware</a:t>
            </a:r>
            <a:endParaRPr/>
          </a:p>
          <a:p>
            <a:pPr indent="0" lvl="0" marL="0" rtl="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</a:pPr>
            <a:r>
              <a:t/>
            </a:r>
            <a:endParaRPr sz="1600">
              <a:solidFill>
                <a:srgbClr val="92CCDC"/>
              </a:solidFill>
            </a:endParaRPr>
          </a:p>
          <a:p>
            <a:pPr indent="0" lvl="0" marL="0" rtl="0" algn="l">
              <a:spcBef>
                <a:spcPts val="320"/>
              </a:spcBef>
              <a:spcAft>
                <a:spcPts val="0"/>
              </a:spcAft>
              <a:buClr>
                <a:srgbClr val="92CCDC"/>
              </a:buClr>
              <a:buSzPts val="1600"/>
              <a:buNone/>
            </a:pPr>
            <a:r>
              <a:rPr lang="en-US" sz="1600">
                <a:solidFill>
                  <a:srgbClr val="92CCDC"/>
                </a:solidFill>
              </a:rPr>
              <a:t>1/13/21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4"/>
          <p:cNvSpPr txBox="1"/>
          <p:nvPr>
            <p:ph type="title"/>
          </p:nvPr>
        </p:nvSpPr>
        <p:spPr>
          <a:xfrm>
            <a:off x="457200" y="1853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93CDDD"/>
              </a:buClr>
              <a:buSzPts val="4400"/>
              <a:buFont typeface="Calibri"/>
              <a:buNone/>
            </a:pPr>
            <a:r>
              <a:rPr lang="en-US"/>
              <a:t>Optimization of Mouse Social Behavior Data Analyses Pipeline</a:t>
            </a:r>
            <a:endParaRPr/>
          </a:p>
        </p:txBody>
      </p:sp>
      <p:grpSp>
        <p:nvGrpSpPr>
          <p:cNvPr id="97" name="Google Shape;97;p14"/>
          <p:cNvGrpSpPr/>
          <p:nvPr/>
        </p:nvGrpSpPr>
        <p:grpSpPr>
          <a:xfrm>
            <a:off x="827539" y="1579433"/>
            <a:ext cx="7488914" cy="4172790"/>
            <a:chOff x="553495" y="570294"/>
            <a:chExt cx="11129312" cy="5570405"/>
          </a:xfrm>
        </p:grpSpPr>
        <p:pic>
          <p:nvPicPr>
            <p:cNvPr id="98" name="Google Shape;98;p14"/>
            <p:cNvPicPr preferRelativeResize="0"/>
            <p:nvPr/>
          </p:nvPicPr>
          <p:blipFill rotWithShape="1">
            <a:blip r:embed="rId3">
              <a:alphaModFix/>
            </a:blip>
            <a:srcRect b="16474" l="4153" r="21001" t="5486"/>
            <a:stretch/>
          </p:blipFill>
          <p:spPr>
            <a:xfrm>
              <a:off x="4326318" y="4254592"/>
              <a:ext cx="3029777" cy="1886106"/>
            </a:xfrm>
            <a:prstGeom prst="rect">
              <a:avLst/>
            </a:prstGeom>
            <a:noFill/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</p:pic>
        <p:pic>
          <p:nvPicPr>
            <p:cNvPr id="99" name="Google Shape;99;p14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2597872" y="4252127"/>
              <a:ext cx="1628077" cy="1888572"/>
            </a:xfrm>
            <a:prstGeom prst="rect">
              <a:avLst/>
            </a:prstGeom>
            <a:noFill/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</p:pic>
        <p:pic>
          <p:nvPicPr>
            <p:cNvPr id="100" name="Google Shape;100;p14"/>
            <p:cNvPicPr preferRelativeResize="0"/>
            <p:nvPr/>
          </p:nvPicPr>
          <p:blipFill rotWithShape="1">
            <a:blip r:embed="rId5">
              <a:alphaModFix/>
            </a:blip>
            <a:srcRect b="24086" l="5252" r="6904" t="6598"/>
            <a:stretch/>
          </p:blipFill>
          <p:spPr>
            <a:xfrm>
              <a:off x="4324397" y="2559195"/>
              <a:ext cx="3031699" cy="1594800"/>
            </a:xfrm>
            <a:prstGeom prst="rect">
              <a:avLst/>
            </a:prstGeom>
            <a:noFill/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</p:pic>
        <p:pic>
          <p:nvPicPr>
            <p:cNvPr id="101" name="Google Shape;101;p14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7459856" y="4554222"/>
              <a:ext cx="2134272" cy="1586476"/>
            </a:xfrm>
            <a:prstGeom prst="rect">
              <a:avLst/>
            </a:prstGeom>
            <a:noFill/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</p:pic>
        <p:pic>
          <p:nvPicPr>
            <p:cNvPr id="102" name="Google Shape;102;p14"/>
            <p:cNvPicPr preferRelativeResize="0"/>
            <p:nvPr/>
          </p:nvPicPr>
          <p:blipFill rotWithShape="1">
            <a:blip r:embed="rId7">
              <a:alphaModFix/>
            </a:blip>
            <a:srcRect b="6680" l="26293" r="13330" t="4240"/>
            <a:stretch/>
          </p:blipFill>
          <p:spPr>
            <a:xfrm>
              <a:off x="2597873" y="2553630"/>
              <a:ext cx="1628077" cy="1600365"/>
            </a:xfrm>
            <a:prstGeom prst="rect">
              <a:avLst/>
            </a:prstGeom>
            <a:noFill/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</p:pic>
        <p:pic>
          <p:nvPicPr>
            <p:cNvPr id="103" name="Google Shape;103;p14"/>
            <p:cNvPicPr preferRelativeResize="0"/>
            <p:nvPr/>
          </p:nvPicPr>
          <p:blipFill rotWithShape="1">
            <a:blip r:embed="rId8">
              <a:alphaModFix/>
            </a:blip>
            <a:srcRect b="0" l="25311" r="0" t="0"/>
            <a:stretch/>
          </p:blipFill>
          <p:spPr>
            <a:xfrm>
              <a:off x="7459856" y="2559195"/>
              <a:ext cx="2134272" cy="1895475"/>
            </a:xfrm>
            <a:prstGeom prst="rect">
              <a:avLst/>
            </a:prstGeom>
            <a:noFill/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</p:pic>
        <p:pic>
          <p:nvPicPr>
            <p:cNvPr id="104" name="Google Shape;104;p14"/>
            <p:cNvPicPr preferRelativeResize="0"/>
            <p:nvPr/>
          </p:nvPicPr>
          <p:blipFill rotWithShape="1">
            <a:blip r:embed="rId9">
              <a:alphaModFix/>
            </a:blip>
            <a:srcRect b="0" l="0" r="0" t="0"/>
            <a:stretch/>
          </p:blipFill>
          <p:spPr>
            <a:xfrm>
              <a:off x="6758332" y="570294"/>
              <a:ext cx="2835796" cy="1889349"/>
            </a:xfrm>
            <a:prstGeom prst="rect">
              <a:avLst/>
            </a:prstGeom>
            <a:noFill/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</p:pic>
        <p:pic>
          <p:nvPicPr>
            <p:cNvPr id="105" name="Google Shape;105;p14"/>
            <p:cNvPicPr preferRelativeResize="0"/>
            <p:nvPr/>
          </p:nvPicPr>
          <p:blipFill rotWithShape="1">
            <a:blip r:embed="rId10">
              <a:alphaModFix/>
            </a:blip>
            <a:srcRect b="18102" l="0" r="0" t="12244"/>
            <a:stretch/>
          </p:blipFill>
          <p:spPr>
            <a:xfrm>
              <a:off x="2597873" y="570294"/>
              <a:ext cx="4085876" cy="1894126"/>
            </a:xfrm>
            <a:prstGeom prst="rect">
              <a:avLst/>
            </a:prstGeom>
            <a:noFill/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</p:pic>
        <p:pic>
          <p:nvPicPr>
            <p:cNvPr id="106" name="Google Shape;106;p14"/>
            <p:cNvPicPr preferRelativeResize="0"/>
            <p:nvPr/>
          </p:nvPicPr>
          <p:blipFill rotWithShape="1">
            <a:blip r:embed="rId11">
              <a:alphaModFix/>
            </a:blip>
            <a:srcRect b="41980" l="33722" r="40363" t="13303"/>
            <a:stretch/>
          </p:blipFill>
          <p:spPr>
            <a:xfrm>
              <a:off x="553495" y="4251350"/>
              <a:ext cx="1947130" cy="1889347"/>
            </a:xfrm>
            <a:prstGeom prst="rect">
              <a:avLst/>
            </a:prstGeom>
            <a:noFill/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</p:pic>
        <p:pic>
          <p:nvPicPr>
            <p:cNvPr id="107" name="Google Shape;107;p14"/>
            <p:cNvPicPr preferRelativeResize="0"/>
            <p:nvPr/>
          </p:nvPicPr>
          <p:blipFill rotWithShape="1">
            <a:blip r:embed="rId12">
              <a:alphaModFix/>
            </a:blip>
            <a:srcRect b="0" l="0" r="0" t="0"/>
            <a:stretch/>
          </p:blipFill>
          <p:spPr>
            <a:xfrm>
              <a:off x="553495" y="2791605"/>
              <a:ext cx="1947130" cy="1362388"/>
            </a:xfrm>
            <a:prstGeom prst="rect">
              <a:avLst/>
            </a:prstGeom>
            <a:noFill/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</p:pic>
        <p:pic>
          <p:nvPicPr>
            <p:cNvPr id="108" name="Google Shape;108;p14"/>
            <p:cNvPicPr preferRelativeResize="0"/>
            <p:nvPr/>
          </p:nvPicPr>
          <p:blipFill rotWithShape="1">
            <a:blip r:embed="rId13">
              <a:alphaModFix/>
            </a:blip>
            <a:srcRect b="2950" l="12837" r="24783" t="-2950"/>
            <a:stretch/>
          </p:blipFill>
          <p:spPr>
            <a:xfrm>
              <a:off x="9697889" y="4251350"/>
              <a:ext cx="1984918" cy="1889347"/>
            </a:xfrm>
            <a:prstGeom prst="rect">
              <a:avLst/>
            </a:prstGeom>
            <a:noFill/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</p:pic>
        <p:pic>
          <p:nvPicPr>
            <p:cNvPr id="109" name="Google Shape;109;p14"/>
            <p:cNvPicPr preferRelativeResize="0"/>
            <p:nvPr/>
          </p:nvPicPr>
          <p:blipFill rotWithShape="1">
            <a:blip r:embed="rId14">
              <a:alphaModFix/>
            </a:blip>
            <a:srcRect b="2488" l="1468" r="0" t="1431"/>
            <a:stretch/>
          </p:blipFill>
          <p:spPr>
            <a:xfrm>
              <a:off x="9702051" y="570294"/>
              <a:ext cx="1980755" cy="1514984"/>
            </a:xfrm>
            <a:prstGeom prst="rect">
              <a:avLst/>
            </a:prstGeom>
            <a:noFill/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</p:pic>
        <p:pic>
          <p:nvPicPr>
            <p:cNvPr id="110" name="Google Shape;110;p14"/>
            <p:cNvPicPr preferRelativeResize="0"/>
            <p:nvPr/>
          </p:nvPicPr>
          <p:blipFill rotWithShape="1">
            <a:blip r:embed="rId15">
              <a:alphaModFix/>
            </a:blip>
            <a:srcRect b="0" l="17988" r="19937" t="0"/>
            <a:stretch/>
          </p:blipFill>
          <p:spPr>
            <a:xfrm>
              <a:off x="553495" y="570294"/>
              <a:ext cx="1939725" cy="2123955"/>
            </a:xfrm>
            <a:prstGeom prst="rect">
              <a:avLst/>
            </a:prstGeom>
            <a:noFill/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</p:pic>
        <p:pic>
          <p:nvPicPr>
            <p:cNvPr id="111" name="Google Shape;111;p14"/>
            <p:cNvPicPr preferRelativeResize="0"/>
            <p:nvPr/>
          </p:nvPicPr>
          <p:blipFill rotWithShape="1">
            <a:blip r:embed="rId16">
              <a:alphaModFix/>
            </a:blip>
            <a:srcRect b="0" l="0" r="0" t="0"/>
            <a:stretch/>
          </p:blipFill>
          <p:spPr>
            <a:xfrm>
              <a:off x="9697889" y="2230245"/>
              <a:ext cx="1984917" cy="1957202"/>
            </a:xfrm>
            <a:prstGeom prst="rect">
              <a:avLst/>
            </a:prstGeom>
            <a:noFill/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</p:pic>
      </p:grpSp>
      <p:sp>
        <p:nvSpPr>
          <p:cNvPr id="112" name="Google Shape;112;p14"/>
          <p:cNvSpPr txBox="1"/>
          <p:nvPr/>
        </p:nvSpPr>
        <p:spPr>
          <a:xfrm>
            <a:off x="5210100" y="6483000"/>
            <a:ext cx="3933900" cy="41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Figure adapted with permission from Dr. Neunuebel</a:t>
            </a:r>
            <a:endParaRPr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15"/>
          <p:cNvSpPr txBox="1"/>
          <p:nvPr>
            <p:ph type="title"/>
          </p:nvPr>
        </p:nvSpPr>
        <p:spPr>
          <a:xfrm>
            <a:off x="457200" y="1853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93CDDD"/>
              </a:buClr>
              <a:buSzPts val="4400"/>
              <a:buFont typeface="Calibri"/>
              <a:buNone/>
            </a:pPr>
            <a:r>
              <a:rPr lang="en-US"/>
              <a:t>Optimization of Mouse Social Behavior Data Analyses Pipeline</a:t>
            </a:r>
            <a:endParaRPr/>
          </a:p>
        </p:txBody>
      </p:sp>
      <p:grpSp>
        <p:nvGrpSpPr>
          <p:cNvPr id="118" name="Google Shape;118;p15"/>
          <p:cNvGrpSpPr/>
          <p:nvPr/>
        </p:nvGrpSpPr>
        <p:grpSpPr>
          <a:xfrm>
            <a:off x="897648" y="1636728"/>
            <a:ext cx="7348717" cy="4066493"/>
            <a:chOff x="986107" y="1022236"/>
            <a:chExt cx="10311094" cy="5382519"/>
          </a:xfrm>
        </p:grpSpPr>
        <p:pic>
          <p:nvPicPr>
            <p:cNvPr id="119" name="Google Shape;119;p15"/>
            <p:cNvPicPr preferRelativeResize="0"/>
            <p:nvPr/>
          </p:nvPicPr>
          <p:blipFill rotWithShape="1">
            <a:blip r:embed="rId3">
              <a:alphaModFix/>
            </a:blip>
            <a:srcRect b="0" l="0" r="4725" t="0"/>
            <a:stretch/>
          </p:blipFill>
          <p:spPr>
            <a:xfrm>
              <a:off x="6139438" y="2733410"/>
              <a:ext cx="2627705" cy="1778855"/>
            </a:xfrm>
            <a:prstGeom prst="rect">
              <a:avLst/>
            </a:prstGeom>
            <a:noFill/>
            <a:ln cap="flat" cmpd="sng" w="381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</p:pic>
        <p:pic>
          <p:nvPicPr>
            <p:cNvPr id="120" name="Google Shape;120;p15"/>
            <p:cNvPicPr preferRelativeResize="0"/>
            <p:nvPr/>
          </p:nvPicPr>
          <p:blipFill rotWithShape="1">
            <a:blip r:embed="rId4">
              <a:alphaModFix/>
            </a:blip>
            <a:srcRect b="0" l="0" r="1078" t="0"/>
            <a:stretch/>
          </p:blipFill>
          <p:spPr>
            <a:xfrm>
              <a:off x="6140744" y="4667916"/>
              <a:ext cx="2627705" cy="1736839"/>
            </a:xfrm>
            <a:prstGeom prst="rect">
              <a:avLst/>
            </a:prstGeom>
            <a:noFill/>
            <a:ln cap="flat" cmpd="sng" w="381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</p:pic>
        <p:pic>
          <p:nvPicPr>
            <p:cNvPr id="121" name="Google Shape;121;p15"/>
            <p:cNvPicPr preferRelativeResize="0"/>
            <p:nvPr/>
          </p:nvPicPr>
          <p:blipFill rotWithShape="1">
            <a:blip r:embed="rId5">
              <a:alphaModFix/>
            </a:blip>
            <a:srcRect b="1889" l="6996" r="5222" t="2177"/>
            <a:stretch/>
          </p:blipFill>
          <p:spPr>
            <a:xfrm>
              <a:off x="995746" y="2721065"/>
              <a:ext cx="2083279" cy="1806806"/>
            </a:xfrm>
            <a:prstGeom prst="rect">
              <a:avLst/>
            </a:prstGeom>
            <a:noFill/>
            <a:ln cap="flat" cmpd="sng" w="381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</p:pic>
        <p:pic>
          <p:nvPicPr>
            <p:cNvPr id="122" name="Google Shape;122;p15"/>
            <p:cNvPicPr preferRelativeResize="0"/>
            <p:nvPr/>
          </p:nvPicPr>
          <p:blipFill rotWithShape="1">
            <a:blip r:embed="rId6">
              <a:alphaModFix/>
            </a:blip>
            <a:srcRect b="1349" l="3557" r="1058" t="39439"/>
            <a:stretch/>
          </p:blipFill>
          <p:spPr>
            <a:xfrm>
              <a:off x="8912537" y="2735041"/>
              <a:ext cx="2375603" cy="1778855"/>
            </a:xfrm>
            <a:prstGeom prst="rect">
              <a:avLst/>
            </a:prstGeom>
            <a:noFill/>
            <a:ln cap="flat" cmpd="sng" w="381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</p:pic>
        <p:pic>
          <p:nvPicPr>
            <p:cNvPr id="123" name="Google Shape;123;p15"/>
            <p:cNvPicPr preferRelativeResize="0"/>
            <p:nvPr/>
          </p:nvPicPr>
          <p:blipFill rotWithShape="1">
            <a:blip r:embed="rId7">
              <a:alphaModFix/>
            </a:blip>
            <a:srcRect b="18763" l="5136" r="26919" t="15169"/>
            <a:stretch/>
          </p:blipFill>
          <p:spPr>
            <a:xfrm>
              <a:off x="8912538" y="4667916"/>
              <a:ext cx="2384663" cy="1736839"/>
            </a:xfrm>
            <a:prstGeom prst="rect">
              <a:avLst/>
            </a:prstGeom>
            <a:noFill/>
            <a:ln cap="flat" cmpd="sng" w="381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</p:pic>
        <p:pic>
          <p:nvPicPr>
            <p:cNvPr id="124" name="Google Shape;124;p15"/>
            <p:cNvPicPr preferRelativeResize="0"/>
            <p:nvPr/>
          </p:nvPicPr>
          <p:blipFill rotWithShape="1">
            <a:blip r:embed="rId8">
              <a:alphaModFix/>
            </a:blip>
            <a:srcRect b="4552" l="4006" r="1269" t="1577"/>
            <a:stretch/>
          </p:blipFill>
          <p:spPr>
            <a:xfrm>
              <a:off x="6139438" y="1022236"/>
              <a:ext cx="2627704" cy="1555523"/>
            </a:xfrm>
            <a:prstGeom prst="rect">
              <a:avLst/>
            </a:prstGeom>
            <a:noFill/>
            <a:ln cap="flat" cmpd="sng" w="381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</p:pic>
        <p:pic>
          <p:nvPicPr>
            <p:cNvPr id="125" name="Google Shape;125;p15"/>
            <p:cNvPicPr preferRelativeResize="0"/>
            <p:nvPr/>
          </p:nvPicPr>
          <p:blipFill rotWithShape="1">
            <a:blip r:embed="rId9">
              <a:alphaModFix/>
            </a:blip>
            <a:srcRect b="0" l="0" r="27688" t="5455"/>
            <a:stretch/>
          </p:blipFill>
          <p:spPr>
            <a:xfrm>
              <a:off x="3227033" y="2735041"/>
              <a:ext cx="2769623" cy="1778855"/>
            </a:xfrm>
            <a:prstGeom prst="rect">
              <a:avLst/>
            </a:prstGeom>
            <a:noFill/>
            <a:ln cap="flat" cmpd="sng" w="381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</p:pic>
        <p:pic>
          <p:nvPicPr>
            <p:cNvPr id="126" name="Google Shape;126;p15"/>
            <p:cNvPicPr preferRelativeResize="0"/>
            <p:nvPr/>
          </p:nvPicPr>
          <p:blipFill rotWithShape="1">
            <a:blip r:embed="rId10">
              <a:alphaModFix/>
            </a:blip>
            <a:srcRect b="9235" l="0" r="0" t="7187"/>
            <a:stretch/>
          </p:blipFill>
          <p:spPr>
            <a:xfrm>
              <a:off x="986107" y="4667916"/>
              <a:ext cx="2092148" cy="1736839"/>
            </a:xfrm>
            <a:prstGeom prst="rect">
              <a:avLst/>
            </a:prstGeom>
            <a:noFill/>
            <a:ln cap="flat" cmpd="sng" w="381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</p:pic>
        <p:pic>
          <p:nvPicPr>
            <p:cNvPr id="127" name="Google Shape;127;p15"/>
            <p:cNvPicPr preferRelativeResize="0"/>
            <p:nvPr/>
          </p:nvPicPr>
          <p:blipFill rotWithShape="1">
            <a:blip r:embed="rId11">
              <a:alphaModFix/>
            </a:blip>
            <a:srcRect b="0" l="0" r="0" t="0"/>
            <a:stretch/>
          </p:blipFill>
          <p:spPr>
            <a:xfrm>
              <a:off x="3227033" y="1022236"/>
              <a:ext cx="2769623" cy="1558784"/>
            </a:xfrm>
            <a:prstGeom prst="rect">
              <a:avLst/>
            </a:prstGeom>
            <a:noFill/>
            <a:ln cap="flat" cmpd="sng" w="381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</p:pic>
        <p:pic>
          <p:nvPicPr>
            <p:cNvPr id="128" name="Google Shape;128;p15"/>
            <p:cNvPicPr preferRelativeResize="0"/>
            <p:nvPr/>
          </p:nvPicPr>
          <p:blipFill rotWithShape="1">
            <a:blip r:embed="rId12">
              <a:alphaModFix/>
            </a:blip>
            <a:srcRect b="0" l="823" r="0" t="2324"/>
            <a:stretch/>
          </p:blipFill>
          <p:spPr>
            <a:xfrm>
              <a:off x="8912537" y="1022236"/>
              <a:ext cx="2374029" cy="1558784"/>
            </a:xfrm>
            <a:prstGeom prst="rect">
              <a:avLst/>
            </a:prstGeom>
            <a:noFill/>
            <a:ln cap="flat" cmpd="sng" w="381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</p:pic>
        <p:pic>
          <p:nvPicPr>
            <p:cNvPr id="129" name="Google Shape;129;p15"/>
            <p:cNvPicPr preferRelativeResize="0"/>
            <p:nvPr/>
          </p:nvPicPr>
          <p:blipFill rotWithShape="1">
            <a:blip r:embed="rId13">
              <a:alphaModFix/>
            </a:blip>
            <a:srcRect b="14496" l="8123" r="18958" t="16011"/>
            <a:stretch/>
          </p:blipFill>
          <p:spPr>
            <a:xfrm>
              <a:off x="3222343" y="4667916"/>
              <a:ext cx="2774314" cy="1736839"/>
            </a:xfrm>
            <a:prstGeom prst="rect">
              <a:avLst/>
            </a:prstGeom>
            <a:noFill/>
            <a:ln cap="flat" cmpd="sng" w="381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</p:pic>
        <p:pic>
          <p:nvPicPr>
            <p:cNvPr id="130" name="Google Shape;130;p15"/>
            <p:cNvPicPr preferRelativeResize="0"/>
            <p:nvPr/>
          </p:nvPicPr>
          <p:blipFill rotWithShape="1">
            <a:blip r:embed="rId14">
              <a:alphaModFix/>
            </a:blip>
            <a:srcRect b="0" l="0" r="0" t="0"/>
            <a:stretch/>
          </p:blipFill>
          <p:spPr>
            <a:xfrm>
              <a:off x="995747" y="1022236"/>
              <a:ext cx="2083279" cy="1558784"/>
            </a:xfrm>
            <a:prstGeom prst="rect">
              <a:avLst/>
            </a:prstGeom>
            <a:noFill/>
            <a:ln cap="flat" cmpd="sng" w="381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</p:pic>
      </p:grpSp>
      <p:sp>
        <p:nvSpPr>
          <p:cNvPr id="131" name="Google Shape;131;p15"/>
          <p:cNvSpPr txBox="1"/>
          <p:nvPr/>
        </p:nvSpPr>
        <p:spPr>
          <a:xfrm>
            <a:off x="5210100" y="6483000"/>
            <a:ext cx="3933900" cy="41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Figure adapted with permission from Dr. Neunuebel</a:t>
            </a:r>
            <a:endParaRPr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16"/>
          <p:cNvSpPr txBox="1"/>
          <p:nvPr>
            <p:ph type="title"/>
          </p:nvPr>
        </p:nvSpPr>
        <p:spPr>
          <a:xfrm>
            <a:off x="457200" y="1853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93CDDD"/>
              </a:buClr>
              <a:buSzPts val="4400"/>
              <a:buFont typeface="Calibri"/>
              <a:buNone/>
            </a:pPr>
            <a:r>
              <a:rPr lang="en-US"/>
              <a:t>Optimization of Mouse Social Behavior Data Analyses Pipeline</a:t>
            </a:r>
            <a:endParaRPr/>
          </a:p>
        </p:txBody>
      </p:sp>
      <p:grpSp>
        <p:nvGrpSpPr>
          <p:cNvPr id="137" name="Google Shape;137;p16"/>
          <p:cNvGrpSpPr/>
          <p:nvPr/>
        </p:nvGrpSpPr>
        <p:grpSpPr>
          <a:xfrm>
            <a:off x="4606239" y="2838356"/>
            <a:ext cx="2094373" cy="1516879"/>
            <a:chOff x="7654239" y="2838356"/>
            <a:chExt cx="2094373" cy="1516879"/>
          </a:xfrm>
        </p:grpSpPr>
        <p:cxnSp>
          <p:nvCxnSpPr>
            <p:cNvPr id="138" name="Google Shape;138;p16"/>
            <p:cNvCxnSpPr/>
            <p:nvPr/>
          </p:nvCxnSpPr>
          <p:spPr>
            <a:xfrm>
              <a:off x="7654239" y="2838356"/>
              <a:ext cx="882300" cy="651000"/>
            </a:xfrm>
            <a:prstGeom prst="straightConnector1">
              <a:avLst/>
            </a:prstGeom>
            <a:noFill/>
            <a:ln cap="flat" cmpd="sng" w="9525">
              <a:solidFill>
                <a:srgbClr val="FF0000"/>
              </a:solidFill>
              <a:prstDash val="solid"/>
              <a:miter lim="800000"/>
              <a:headEnd len="sm" w="sm" type="none"/>
              <a:tailEnd len="med" w="med" type="triangle"/>
            </a:ln>
          </p:spPr>
        </p:cxnSp>
        <p:cxnSp>
          <p:nvCxnSpPr>
            <p:cNvPr id="139" name="Google Shape;139;p16"/>
            <p:cNvCxnSpPr/>
            <p:nvPr/>
          </p:nvCxnSpPr>
          <p:spPr>
            <a:xfrm>
              <a:off x="8923969" y="3805662"/>
              <a:ext cx="0" cy="183000"/>
            </a:xfrm>
            <a:prstGeom prst="straightConnector1">
              <a:avLst/>
            </a:prstGeom>
            <a:noFill/>
            <a:ln cap="flat" cmpd="sng" w="9525">
              <a:solidFill>
                <a:srgbClr val="FF0000"/>
              </a:solidFill>
              <a:prstDash val="solid"/>
              <a:miter lim="800000"/>
              <a:headEnd len="sm" w="sm" type="none"/>
              <a:tailEnd len="med" w="med" type="triangle"/>
            </a:ln>
          </p:spPr>
        </p:cxnSp>
        <p:sp>
          <p:nvSpPr>
            <p:cNvPr id="140" name="Google Shape;140;p16"/>
            <p:cNvSpPr txBox="1"/>
            <p:nvPr/>
          </p:nvSpPr>
          <p:spPr>
            <a:xfrm>
              <a:off x="8129212" y="3985935"/>
              <a:ext cx="16194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trajectories</a:t>
              </a: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41" name="Google Shape;141;p16"/>
            <p:cNvGrpSpPr/>
            <p:nvPr/>
          </p:nvGrpSpPr>
          <p:grpSpPr>
            <a:xfrm>
              <a:off x="8531448" y="3446322"/>
              <a:ext cx="822900" cy="369300"/>
              <a:chOff x="4209717" y="266549"/>
              <a:chExt cx="822900" cy="369300"/>
            </a:xfrm>
          </p:grpSpPr>
          <p:sp>
            <p:nvSpPr>
              <p:cNvPr id="142" name="Google Shape;142;p16"/>
              <p:cNvSpPr/>
              <p:nvPr/>
            </p:nvSpPr>
            <p:spPr>
              <a:xfrm>
                <a:off x="4209717" y="283025"/>
                <a:ext cx="822900" cy="336300"/>
              </a:xfrm>
              <a:prstGeom prst="rect">
                <a:avLst/>
              </a:prstGeom>
              <a:solidFill>
                <a:srgbClr val="000000"/>
              </a:solidFill>
              <a:ln cap="flat" cmpd="sng" w="12700">
                <a:solidFill>
                  <a:srgbClr val="FFFFFF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3" name="Google Shape;143;p16"/>
              <p:cNvSpPr txBox="1"/>
              <p:nvPr/>
            </p:nvSpPr>
            <p:spPr>
              <a:xfrm>
                <a:off x="4213425" y="266549"/>
                <a:ext cx="815400" cy="369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8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Video</a:t>
                </a: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cxnSp>
        <p:nvCxnSpPr>
          <p:cNvPr id="144" name="Google Shape;144;p16"/>
          <p:cNvCxnSpPr/>
          <p:nvPr/>
        </p:nvCxnSpPr>
        <p:spPr>
          <a:xfrm>
            <a:off x="3777905" y="1864027"/>
            <a:ext cx="274200" cy="840600"/>
          </a:xfrm>
          <a:prstGeom prst="straightConnector1">
            <a:avLst/>
          </a:prstGeom>
          <a:noFill/>
          <a:ln cap="flat" cmpd="sng" w="57150">
            <a:solidFill>
              <a:srgbClr val="FF0000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145" name="Google Shape;145;p16"/>
          <p:cNvCxnSpPr/>
          <p:nvPr/>
        </p:nvCxnSpPr>
        <p:spPr>
          <a:xfrm>
            <a:off x="4489055" y="2801320"/>
            <a:ext cx="0" cy="645000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146" name="Google Shape;146;p16"/>
          <p:cNvCxnSpPr/>
          <p:nvPr/>
        </p:nvCxnSpPr>
        <p:spPr>
          <a:xfrm>
            <a:off x="4489055" y="3805662"/>
            <a:ext cx="0" cy="183000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solid"/>
            <a:miter lim="800000"/>
            <a:headEnd len="sm" w="sm" type="none"/>
            <a:tailEnd len="med" w="med" type="triangle"/>
          </a:ln>
        </p:spPr>
      </p:cxnSp>
      <p:sp>
        <p:nvSpPr>
          <p:cNvPr id="147" name="Google Shape;147;p16"/>
          <p:cNvSpPr txBox="1"/>
          <p:nvPr/>
        </p:nvSpPr>
        <p:spPr>
          <a:xfrm>
            <a:off x="3602282" y="3985935"/>
            <a:ext cx="17745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vocalizations</a:t>
            </a: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48" name="Google Shape;148;p16"/>
          <p:cNvGrpSpPr/>
          <p:nvPr/>
        </p:nvGrpSpPr>
        <p:grpSpPr>
          <a:xfrm>
            <a:off x="4035974" y="2707195"/>
            <a:ext cx="855300" cy="369300"/>
            <a:chOff x="9050379" y="1398400"/>
            <a:chExt cx="855300" cy="369300"/>
          </a:xfrm>
        </p:grpSpPr>
        <p:sp>
          <p:nvSpPr>
            <p:cNvPr id="149" name="Google Shape;149;p16"/>
            <p:cNvSpPr/>
            <p:nvPr/>
          </p:nvSpPr>
          <p:spPr>
            <a:xfrm>
              <a:off x="9066605" y="1414876"/>
              <a:ext cx="822900" cy="336300"/>
            </a:xfrm>
            <a:prstGeom prst="rect">
              <a:avLst/>
            </a:prstGeom>
            <a:solidFill>
              <a:srgbClr val="000000"/>
            </a:solidFill>
            <a:ln cap="flat" cmpd="sng" w="12700">
              <a:solidFill>
                <a:srgbClr val="FFFFF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0" name="Google Shape;150;p16"/>
            <p:cNvSpPr txBox="1"/>
            <p:nvPr/>
          </p:nvSpPr>
          <p:spPr>
            <a:xfrm>
              <a:off x="9050379" y="1398400"/>
              <a:ext cx="8553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Output</a:t>
              </a: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51" name="Google Shape;151;p16"/>
          <p:cNvGrpSpPr/>
          <p:nvPr/>
        </p:nvGrpSpPr>
        <p:grpSpPr>
          <a:xfrm>
            <a:off x="4035974" y="3446322"/>
            <a:ext cx="906300" cy="369300"/>
            <a:chOff x="1539570" y="1513457"/>
            <a:chExt cx="906300" cy="369300"/>
          </a:xfrm>
        </p:grpSpPr>
        <p:sp>
          <p:nvSpPr>
            <p:cNvPr id="152" name="Google Shape;152;p16"/>
            <p:cNvSpPr/>
            <p:nvPr/>
          </p:nvSpPr>
          <p:spPr>
            <a:xfrm>
              <a:off x="1581171" y="1529933"/>
              <a:ext cx="822900" cy="336300"/>
            </a:xfrm>
            <a:prstGeom prst="rect">
              <a:avLst/>
            </a:prstGeom>
            <a:solidFill>
              <a:srgbClr val="000000"/>
            </a:solidFill>
            <a:ln cap="flat" cmpd="sng" w="12700">
              <a:solidFill>
                <a:srgbClr val="FFFFF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3" name="Google Shape;153;p16"/>
            <p:cNvSpPr txBox="1"/>
            <p:nvPr/>
          </p:nvSpPr>
          <p:spPr>
            <a:xfrm>
              <a:off x="1539570" y="1513457"/>
              <a:ext cx="9063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Audio</a:t>
              </a: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54" name="Google Shape;154;p16"/>
          <p:cNvGrpSpPr/>
          <p:nvPr/>
        </p:nvGrpSpPr>
        <p:grpSpPr>
          <a:xfrm>
            <a:off x="4891274" y="2891845"/>
            <a:ext cx="4426983" cy="1463390"/>
            <a:chOff x="7939274" y="2891845"/>
            <a:chExt cx="4426983" cy="1463390"/>
          </a:xfrm>
        </p:grpSpPr>
        <p:cxnSp>
          <p:nvCxnSpPr>
            <p:cNvPr id="155" name="Google Shape;155;p16"/>
            <p:cNvCxnSpPr>
              <a:stCxn id="150" idx="3"/>
            </p:cNvCxnSpPr>
            <p:nvPr/>
          </p:nvCxnSpPr>
          <p:spPr>
            <a:xfrm>
              <a:off x="7939274" y="2891845"/>
              <a:ext cx="1949700" cy="570900"/>
            </a:xfrm>
            <a:prstGeom prst="straightConnector1">
              <a:avLst/>
            </a:prstGeom>
            <a:noFill/>
            <a:ln cap="flat" cmpd="sng" w="9525">
              <a:solidFill>
                <a:srgbClr val="FF0000"/>
              </a:solidFill>
              <a:prstDash val="solid"/>
              <a:miter lim="800000"/>
              <a:headEnd len="sm" w="sm" type="none"/>
              <a:tailEnd len="med" w="med" type="triangle"/>
            </a:ln>
          </p:spPr>
        </p:cxnSp>
        <p:cxnSp>
          <p:nvCxnSpPr>
            <p:cNvPr id="156" name="Google Shape;156;p16"/>
            <p:cNvCxnSpPr/>
            <p:nvPr/>
          </p:nvCxnSpPr>
          <p:spPr>
            <a:xfrm>
              <a:off x="10290001" y="3805662"/>
              <a:ext cx="0" cy="183000"/>
            </a:xfrm>
            <a:prstGeom prst="straightConnector1">
              <a:avLst/>
            </a:prstGeom>
            <a:noFill/>
            <a:ln cap="flat" cmpd="sng" w="9525">
              <a:solidFill>
                <a:srgbClr val="FF0000"/>
              </a:solidFill>
              <a:prstDash val="solid"/>
              <a:miter lim="800000"/>
              <a:headEnd len="sm" w="sm" type="none"/>
              <a:tailEnd len="med" w="med" type="triangle"/>
            </a:ln>
          </p:spPr>
        </p:cxnSp>
        <p:sp>
          <p:nvSpPr>
            <p:cNvPr id="157" name="Google Shape;157;p16"/>
            <p:cNvSpPr txBox="1"/>
            <p:nvPr/>
          </p:nvSpPr>
          <p:spPr>
            <a:xfrm>
              <a:off x="9480857" y="3985935"/>
              <a:ext cx="28854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which mouse vocalized</a:t>
              </a: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58" name="Google Shape;158;p16"/>
            <p:cNvGrpSpPr/>
            <p:nvPr/>
          </p:nvGrpSpPr>
          <p:grpSpPr>
            <a:xfrm>
              <a:off x="9893511" y="3446322"/>
              <a:ext cx="822900" cy="369300"/>
              <a:chOff x="4209717" y="266549"/>
              <a:chExt cx="822900" cy="369300"/>
            </a:xfrm>
          </p:grpSpPr>
          <p:sp>
            <p:nvSpPr>
              <p:cNvPr id="159" name="Google Shape;159;p16"/>
              <p:cNvSpPr/>
              <p:nvPr/>
            </p:nvSpPr>
            <p:spPr>
              <a:xfrm>
                <a:off x="4209717" y="283025"/>
                <a:ext cx="822900" cy="336300"/>
              </a:xfrm>
              <a:prstGeom prst="rect">
                <a:avLst/>
              </a:prstGeom>
              <a:solidFill>
                <a:srgbClr val="000000"/>
              </a:solidFill>
              <a:ln cap="flat" cmpd="sng" w="12700">
                <a:solidFill>
                  <a:srgbClr val="FFFFFF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0" name="Google Shape;160;p16"/>
              <p:cNvSpPr txBox="1"/>
              <p:nvPr/>
            </p:nvSpPr>
            <p:spPr>
              <a:xfrm>
                <a:off x="4213425" y="266549"/>
                <a:ext cx="815400" cy="369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8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MUSE</a:t>
                </a: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161" name="Google Shape;161;p16"/>
          <p:cNvGrpSpPr/>
          <p:nvPr/>
        </p:nvGrpSpPr>
        <p:grpSpPr>
          <a:xfrm>
            <a:off x="299829" y="4585925"/>
            <a:ext cx="5275028" cy="2024702"/>
            <a:chOff x="1348471" y="4477372"/>
            <a:chExt cx="8326800" cy="1955100"/>
          </a:xfrm>
        </p:grpSpPr>
        <p:sp>
          <p:nvSpPr>
            <p:cNvPr id="162" name="Google Shape;162;p16"/>
            <p:cNvSpPr/>
            <p:nvPr/>
          </p:nvSpPr>
          <p:spPr>
            <a:xfrm>
              <a:off x="1348471" y="4477372"/>
              <a:ext cx="8326800" cy="19551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3" name="Google Shape;163;p16"/>
            <p:cNvSpPr/>
            <p:nvPr/>
          </p:nvSpPr>
          <p:spPr>
            <a:xfrm>
              <a:off x="1589915" y="4618723"/>
              <a:ext cx="7843800" cy="1672200"/>
            </a:xfrm>
            <a:prstGeom prst="rect">
              <a:avLst/>
            </a:prstGeom>
            <a:solidFill>
              <a:srgbClr val="FFFFFF"/>
            </a:solidFill>
            <a:ln cap="flat" cmpd="sng" w="38100">
              <a:solidFill>
                <a:srgbClr val="0000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64" name="Google Shape;164;p16"/>
          <p:cNvGrpSpPr/>
          <p:nvPr/>
        </p:nvGrpSpPr>
        <p:grpSpPr>
          <a:xfrm>
            <a:off x="1250125" y="3329695"/>
            <a:ext cx="1377986" cy="1134906"/>
            <a:chOff x="888585" y="1348855"/>
            <a:chExt cx="2021100" cy="1664574"/>
          </a:xfrm>
        </p:grpSpPr>
        <p:pic>
          <p:nvPicPr>
            <p:cNvPr id="165" name="Google Shape;165;p16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947180" y="1348855"/>
              <a:ext cx="1221905" cy="122190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66" name="Google Shape;166;p16"/>
            <p:cNvSpPr txBox="1"/>
            <p:nvPr/>
          </p:nvSpPr>
          <p:spPr>
            <a:xfrm>
              <a:off x="888585" y="2644129"/>
              <a:ext cx="20211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Upload data</a:t>
              </a: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67" name="Google Shape;167;p16"/>
          <p:cNvGrpSpPr/>
          <p:nvPr/>
        </p:nvGrpSpPr>
        <p:grpSpPr>
          <a:xfrm>
            <a:off x="555343" y="5146572"/>
            <a:ext cx="957440" cy="1288604"/>
            <a:chOff x="3617914" y="5178597"/>
            <a:chExt cx="1012200" cy="1362304"/>
          </a:xfrm>
        </p:grpSpPr>
        <p:pic>
          <p:nvPicPr>
            <p:cNvPr id="168" name="Google Shape;168;p16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3662101" y="5178597"/>
              <a:ext cx="908137" cy="90813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69" name="Google Shape;169;p16"/>
            <p:cNvSpPr txBox="1"/>
            <p:nvPr/>
          </p:nvSpPr>
          <p:spPr>
            <a:xfrm>
              <a:off x="3617914" y="6171601"/>
              <a:ext cx="10122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run AX</a:t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70" name="Google Shape;170;p16"/>
          <p:cNvGrpSpPr/>
          <p:nvPr/>
        </p:nvGrpSpPr>
        <p:grpSpPr>
          <a:xfrm>
            <a:off x="2093263" y="5182665"/>
            <a:ext cx="1138485" cy="1252510"/>
            <a:chOff x="5243795" y="5216755"/>
            <a:chExt cx="1203600" cy="1324146"/>
          </a:xfrm>
        </p:grpSpPr>
        <p:pic>
          <p:nvPicPr>
            <p:cNvPr id="171" name="Google Shape;171;p16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5488867" y="5216755"/>
              <a:ext cx="736923" cy="86997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2" name="Google Shape;172;p16"/>
            <p:cNvSpPr txBox="1"/>
            <p:nvPr/>
          </p:nvSpPr>
          <p:spPr>
            <a:xfrm>
              <a:off x="5243795" y="6171601"/>
              <a:ext cx="12036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run MOTR</a:t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73" name="Google Shape;173;p16"/>
          <p:cNvGrpSpPr/>
          <p:nvPr/>
        </p:nvGrpSpPr>
        <p:grpSpPr>
          <a:xfrm>
            <a:off x="7318057" y="2510717"/>
            <a:ext cx="1691718" cy="1463415"/>
            <a:chOff x="9989803" y="1472839"/>
            <a:chExt cx="1610700" cy="1393463"/>
          </a:xfrm>
        </p:grpSpPr>
        <p:pic>
          <p:nvPicPr>
            <p:cNvPr id="174" name="Google Shape;174;p16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10313671" y="1903404"/>
              <a:ext cx="962898" cy="96289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5" name="Google Shape;175;p16"/>
            <p:cNvSpPr txBox="1"/>
            <p:nvPr/>
          </p:nvSpPr>
          <p:spPr>
            <a:xfrm>
              <a:off x="9989803" y="1472839"/>
              <a:ext cx="16107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Download data</a:t>
              </a: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76" name="Google Shape;176;p16"/>
          <p:cNvGrpSpPr/>
          <p:nvPr/>
        </p:nvGrpSpPr>
        <p:grpSpPr>
          <a:xfrm>
            <a:off x="4257029" y="4802105"/>
            <a:ext cx="1138485" cy="1633070"/>
            <a:chOff x="7531316" y="4814429"/>
            <a:chExt cx="1203600" cy="1726472"/>
          </a:xfrm>
        </p:grpSpPr>
        <p:pic>
          <p:nvPicPr>
            <p:cNvPr id="177" name="Google Shape;177;p16"/>
            <p:cNvPicPr preferRelativeResize="0"/>
            <p:nvPr/>
          </p:nvPicPr>
          <p:blipFill rotWithShape="1">
            <a:blip r:embed="rId7">
              <a:alphaModFix/>
            </a:blip>
            <a:srcRect b="3011" l="64945" r="4962" t="66446"/>
            <a:stretch/>
          </p:blipFill>
          <p:spPr>
            <a:xfrm>
              <a:off x="7777703" y="4814429"/>
              <a:ext cx="710727" cy="12723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8" name="Google Shape;178;p16"/>
            <p:cNvSpPr txBox="1"/>
            <p:nvPr/>
          </p:nvSpPr>
          <p:spPr>
            <a:xfrm>
              <a:off x="7531316" y="6171601"/>
              <a:ext cx="12036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run MUSE</a:t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79" name="Google Shape;179;p16"/>
          <p:cNvGrpSpPr/>
          <p:nvPr/>
        </p:nvGrpSpPr>
        <p:grpSpPr>
          <a:xfrm>
            <a:off x="340459" y="1761027"/>
            <a:ext cx="3589466" cy="2024615"/>
            <a:chOff x="3388459" y="1761027"/>
            <a:chExt cx="3589466" cy="2024615"/>
          </a:xfrm>
        </p:grpSpPr>
        <p:cxnSp>
          <p:nvCxnSpPr>
            <p:cNvPr id="180" name="Google Shape;180;p16"/>
            <p:cNvCxnSpPr/>
            <p:nvPr/>
          </p:nvCxnSpPr>
          <p:spPr>
            <a:xfrm>
              <a:off x="3894571" y="2801320"/>
              <a:ext cx="0" cy="645000"/>
            </a:xfrm>
            <a:prstGeom prst="straightConnector1">
              <a:avLst/>
            </a:prstGeom>
            <a:noFill/>
            <a:ln cap="flat" cmpd="sng" w="9525">
              <a:solidFill>
                <a:srgbClr val="FF0000"/>
              </a:solidFill>
              <a:prstDash val="solid"/>
              <a:miter lim="800000"/>
              <a:headEnd len="sm" w="sm" type="none"/>
              <a:tailEnd len="med" w="med" type="triangle"/>
            </a:ln>
          </p:spPr>
        </p:cxnSp>
        <p:cxnSp>
          <p:nvCxnSpPr>
            <p:cNvPr id="181" name="Google Shape;181;p16"/>
            <p:cNvCxnSpPr/>
            <p:nvPr/>
          </p:nvCxnSpPr>
          <p:spPr>
            <a:xfrm>
              <a:off x="5643847" y="2801320"/>
              <a:ext cx="0" cy="645000"/>
            </a:xfrm>
            <a:prstGeom prst="straightConnector1">
              <a:avLst/>
            </a:prstGeom>
            <a:noFill/>
            <a:ln cap="flat" cmpd="sng" w="9525">
              <a:solidFill>
                <a:srgbClr val="FF0000"/>
              </a:solidFill>
              <a:prstDash val="solid"/>
              <a:miter lim="800000"/>
              <a:headEnd len="sm" w="sm" type="none"/>
              <a:tailEnd len="med" w="med" type="triangle"/>
            </a:ln>
          </p:spPr>
        </p:cxnSp>
        <p:cxnSp>
          <p:nvCxnSpPr>
            <p:cNvPr id="182" name="Google Shape;182;p16"/>
            <p:cNvCxnSpPr/>
            <p:nvPr/>
          </p:nvCxnSpPr>
          <p:spPr>
            <a:xfrm flipH="1">
              <a:off x="4306178" y="2047471"/>
              <a:ext cx="1463400" cy="692700"/>
            </a:xfrm>
            <a:prstGeom prst="straightConnector1">
              <a:avLst/>
            </a:prstGeom>
            <a:noFill/>
            <a:ln cap="flat" cmpd="sng" w="57150">
              <a:solidFill>
                <a:srgbClr val="FF0000"/>
              </a:solidFill>
              <a:prstDash val="solid"/>
              <a:miter lim="800000"/>
              <a:headEnd len="sm" w="sm" type="none"/>
              <a:tailEnd len="med" w="med" type="triangle"/>
            </a:ln>
          </p:spPr>
        </p:cxnSp>
        <p:cxnSp>
          <p:nvCxnSpPr>
            <p:cNvPr id="183" name="Google Shape;183;p16"/>
            <p:cNvCxnSpPr>
              <a:endCxn id="184" idx="0"/>
            </p:cNvCxnSpPr>
            <p:nvPr/>
          </p:nvCxnSpPr>
          <p:spPr>
            <a:xfrm flipH="1">
              <a:off x="5643775" y="1879495"/>
              <a:ext cx="600" cy="827700"/>
            </a:xfrm>
            <a:prstGeom prst="straightConnector1">
              <a:avLst/>
            </a:prstGeom>
            <a:noFill/>
            <a:ln cap="flat" cmpd="sng" w="57150">
              <a:solidFill>
                <a:srgbClr val="FF0000"/>
              </a:solidFill>
              <a:prstDash val="solid"/>
              <a:miter lim="800000"/>
              <a:headEnd len="sm" w="sm" type="none"/>
              <a:tailEnd len="med" w="med" type="triangle"/>
            </a:ln>
          </p:spPr>
        </p:cxnSp>
        <p:sp>
          <p:nvSpPr>
            <p:cNvPr id="185" name="Google Shape;185;p16"/>
            <p:cNvSpPr txBox="1"/>
            <p:nvPr/>
          </p:nvSpPr>
          <p:spPr>
            <a:xfrm>
              <a:off x="3388459" y="3416342"/>
              <a:ext cx="10122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data</a:t>
              </a: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86" name="Google Shape;186;p16"/>
            <p:cNvGrpSpPr/>
            <p:nvPr/>
          </p:nvGrpSpPr>
          <p:grpSpPr>
            <a:xfrm>
              <a:off x="5545725" y="1761027"/>
              <a:ext cx="1432200" cy="380473"/>
              <a:chOff x="8426966" y="617250"/>
              <a:chExt cx="1432200" cy="380473"/>
            </a:xfrm>
          </p:grpSpPr>
          <p:sp>
            <p:nvSpPr>
              <p:cNvPr id="187" name="Google Shape;187;p16"/>
              <p:cNvSpPr/>
              <p:nvPr/>
            </p:nvSpPr>
            <p:spPr>
              <a:xfrm>
                <a:off x="8497341" y="617250"/>
                <a:ext cx="1291500" cy="369300"/>
              </a:xfrm>
              <a:prstGeom prst="rect">
                <a:avLst/>
              </a:prstGeom>
              <a:solidFill>
                <a:srgbClr val="000000"/>
              </a:solidFill>
              <a:ln cap="flat" cmpd="sng" w="12700">
                <a:solidFill>
                  <a:srgbClr val="FFFFFF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8" name="Google Shape;188;p16"/>
              <p:cNvSpPr txBox="1"/>
              <p:nvPr/>
            </p:nvSpPr>
            <p:spPr>
              <a:xfrm>
                <a:off x="8426966" y="628423"/>
                <a:ext cx="1432200" cy="369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8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Experiment</a:t>
                </a: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89" name="Google Shape;189;p16"/>
            <p:cNvGrpSpPr/>
            <p:nvPr/>
          </p:nvGrpSpPr>
          <p:grpSpPr>
            <a:xfrm>
              <a:off x="3441490" y="2707195"/>
              <a:ext cx="906300" cy="369300"/>
              <a:chOff x="1539570" y="1513457"/>
              <a:chExt cx="906300" cy="369300"/>
            </a:xfrm>
          </p:grpSpPr>
          <p:sp>
            <p:nvSpPr>
              <p:cNvPr id="190" name="Google Shape;190;p16"/>
              <p:cNvSpPr/>
              <p:nvPr/>
            </p:nvSpPr>
            <p:spPr>
              <a:xfrm>
                <a:off x="1581171" y="1529933"/>
                <a:ext cx="822900" cy="336300"/>
              </a:xfrm>
              <a:prstGeom prst="rect">
                <a:avLst/>
              </a:prstGeom>
              <a:solidFill>
                <a:srgbClr val="000000"/>
              </a:solidFill>
              <a:ln cap="flat" cmpd="sng" w="12700">
                <a:solidFill>
                  <a:srgbClr val="FFFFFF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1" name="Google Shape;191;p16"/>
              <p:cNvSpPr txBox="1"/>
              <p:nvPr/>
            </p:nvSpPr>
            <p:spPr>
              <a:xfrm>
                <a:off x="1539570" y="1513457"/>
                <a:ext cx="906300" cy="369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8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Audio</a:t>
                </a: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92" name="Google Shape;192;p16"/>
            <p:cNvGrpSpPr/>
            <p:nvPr/>
          </p:nvGrpSpPr>
          <p:grpSpPr>
            <a:xfrm>
              <a:off x="5232367" y="2707195"/>
              <a:ext cx="822900" cy="369300"/>
              <a:chOff x="4209717" y="266549"/>
              <a:chExt cx="822900" cy="369300"/>
            </a:xfrm>
          </p:grpSpPr>
          <p:sp>
            <p:nvSpPr>
              <p:cNvPr id="193" name="Google Shape;193;p16"/>
              <p:cNvSpPr/>
              <p:nvPr/>
            </p:nvSpPr>
            <p:spPr>
              <a:xfrm>
                <a:off x="4209717" y="283025"/>
                <a:ext cx="822900" cy="336300"/>
              </a:xfrm>
              <a:prstGeom prst="rect">
                <a:avLst/>
              </a:prstGeom>
              <a:solidFill>
                <a:srgbClr val="000000"/>
              </a:solidFill>
              <a:ln cap="flat" cmpd="sng" w="12700">
                <a:solidFill>
                  <a:srgbClr val="FFFFFF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4" name="Google Shape;184;p16"/>
              <p:cNvSpPr txBox="1"/>
              <p:nvPr/>
            </p:nvSpPr>
            <p:spPr>
              <a:xfrm>
                <a:off x="4213425" y="266549"/>
                <a:ext cx="815400" cy="369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8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Video</a:t>
                </a: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94" name="Google Shape;194;p16"/>
            <p:cNvSpPr txBox="1"/>
            <p:nvPr/>
          </p:nvSpPr>
          <p:spPr>
            <a:xfrm>
              <a:off x="5137735" y="3416342"/>
              <a:ext cx="10122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data</a:t>
              </a: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95" name="Google Shape;195;p16"/>
          <p:cNvSpPr txBox="1"/>
          <p:nvPr/>
        </p:nvSpPr>
        <p:spPr>
          <a:xfrm>
            <a:off x="476225" y="4746800"/>
            <a:ext cx="3016800" cy="349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Neunuebel Work Directory</a:t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6" name="Google Shape;196;p16"/>
          <p:cNvSpPr/>
          <p:nvPr/>
        </p:nvSpPr>
        <p:spPr>
          <a:xfrm>
            <a:off x="3602282" y="2510723"/>
            <a:ext cx="5407500" cy="1953000"/>
          </a:xfrm>
          <a:prstGeom prst="rect">
            <a:avLst/>
          </a:prstGeom>
          <a:noFill/>
          <a:ln cap="flat" cmpd="sng" w="57150">
            <a:solidFill>
              <a:srgbClr val="FFFF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7" name="Google Shape;197;p16"/>
          <p:cNvSpPr txBox="1"/>
          <p:nvPr/>
        </p:nvSpPr>
        <p:spPr>
          <a:xfrm>
            <a:off x="5210100" y="6483000"/>
            <a:ext cx="3933900" cy="41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Figure adapted with permission from Dr. Neunuebel</a:t>
            </a:r>
            <a:endParaRPr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17"/>
          <p:cNvSpPr txBox="1"/>
          <p:nvPr>
            <p:ph type="title"/>
          </p:nvPr>
        </p:nvSpPr>
        <p:spPr>
          <a:xfrm>
            <a:off x="457200" y="1853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93CDDD"/>
              </a:buClr>
              <a:buSzPts val="4400"/>
              <a:buFont typeface="Calibri"/>
              <a:buNone/>
            </a:pPr>
            <a:r>
              <a:rPr lang="en-US"/>
              <a:t>Optimization of Mouse Social Behavior Data Analyses Pipeline</a:t>
            </a:r>
            <a:endParaRPr/>
          </a:p>
        </p:txBody>
      </p:sp>
      <p:sp>
        <p:nvSpPr>
          <p:cNvPr id="203" name="Google Shape;203;p17"/>
          <p:cNvSpPr txBox="1"/>
          <p:nvPr>
            <p:ph idx="1" type="body"/>
          </p:nvPr>
        </p:nvSpPr>
        <p:spPr>
          <a:xfrm>
            <a:off x="457200" y="1600201"/>
            <a:ext cx="8229600" cy="3962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Clr>
                <a:srgbClr val="93CDDD"/>
              </a:buClr>
              <a:buSzPts val="4400"/>
              <a:buChar char="•"/>
            </a:pPr>
            <a:r>
              <a:rPr lang="en-US" sz="4400"/>
              <a:t>Goals</a:t>
            </a:r>
            <a:endParaRPr sz="3200">
              <a:solidFill>
                <a:srgbClr val="93CDDD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98450" lvl="1" marL="74295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2000"/>
              <a:buChar char="–"/>
            </a:pPr>
            <a:r>
              <a:rPr lang="en-US" sz="2000"/>
              <a:t>Learn about the current system</a:t>
            </a:r>
            <a:endParaRPr sz="2000"/>
          </a:p>
          <a:p>
            <a:pPr indent="-241300" lvl="2" marL="114300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2000"/>
              <a:buChar char="•"/>
            </a:pPr>
            <a:r>
              <a:rPr lang="en-US" sz="2000"/>
              <a:t>Grid Engine job scheduler, suite of Matlab programs for analysis of mouse social behavior, and the scripts used to execute the programs </a:t>
            </a:r>
            <a:endParaRPr sz="2000"/>
          </a:p>
          <a:p>
            <a:pPr indent="-298450" lvl="1" marL="74295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2000"/>
              <a:buChar char="–"/>
            </a:pPr>
            <a:r>
              <a:rPr lang="en-US" sz="2000"/>
              <a:t>Transfer and optimize the pipeline to an upgraded cluster</a:t>
            </a:r>
            <a:endParaRPr sz="2000"/>
          </a:p>
          <a:p>
            <a:pPr indent="-241300" lvl="2" marL="114300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2000"/>
              <a:buChar char="•"/>
            </a:pPr>
            <a:r>
              <a:rPr lang="en-US" sz="2000"/>
              <a:t>Time</a:t>
            </a:r>
            <a:endParaRPr sz="2000"/>
          </a:p>
          <a:p>
            <a:pPr indent="-241300" lvl="2" marL="114300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2000"/>
              <a:buChar char="•"/>
            </a:pPr>
            <a:r>
              <a:rPr lang="en-US" sz="2000"/>
              <a:t>Functionality</a:t>
            </a:r>
            <a:endParaRPr sz="2000"/>
          </a:p>
          <a:p>
            <a:pPr indent="-298450" lvl="1" marL="74295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2000"/>
              <a:buChar char="–"/>
            </a:pPr>
            <a:r>
              <a:rPr lang="en-US" sz="2000"/>
              <a:t>Make this work helpful to the whole lab by documenting the workflow with details about the scripts and how to use the pipeline.</a:t>
            </a:r>
            <a:endParaRPr sz="200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18"/>
          <p:cNvSpPr txBox="1"/>
          <p:nvPr>
            <p:ph type="title"/>
          </p:nvPr>
        </p:nvSpPr>
        <p:spPr>
          <a:xfrm>
            <a:off x="457200" y="1853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93CDDD"/>
              </a:buClr>
              <a:buSzPts val="4400"/>
              <a:buFont typeface="Calibri"/>
              <a:buNone/>
            </a:pPr>
            <a:r>
              <a:rPr lang="en-US"/>
              <a:t>Optimization of Mouse Social Behavior Data Analyses Pipeline</a:t>
            </a:r>
            <a:endParaRPr/>
          </a:p>
        </p:txBody>
      </p:sp>
      <p:sp>
        <p:nvSpPr>
          <p:cNvPr id="209" name="Google Shape;209;p18"/>
          <p:cNvSpPr txBox="1"/>
          <p:nvPr>
            <p:ph idx="1" type="body"/>
          </p:nvPr>
        </p:nvSpPr>
        <p:spPr>
          <a:xfrm>
            <a:off x="457200" y="1600201"/>
            <a:ext cx="8229600" cy="3962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Clr>
                <a:srgbClr val="93CDDD"/>
              </a:buClr>
              <a:buSzPts val="4400"/>
              <a:buChar char="•"/>
            </a:pPr>
            <a:r>
              <a:rPr lang="en-US" sz="4400"/>
              <a:t>Project Timeframe</a:t>
            </a:r>
            <a:endParaRPr/>
          </a:p>
          <a:p>
            <a:pPr indent="-393700" lvl="2" marL="1143000" rtl="0" algn="l">
              <a:spcBef>
                <a:spcPts val="0"/>
              </a:spcBef>
              <a:spcAft>
                <a:spcPts val="0"/>
              </a:spcAft>
              <a:buClr>
                <a:srgbClr val="93CDDD"/>
              </a:buClr>
              <a:buSzPts val="4400"/>
              <a:buChar char="•"/>
            </a:pPr>
            <a:r>
              <a:rPr lang="en-US" sz="4000"/>
              <a:t>12/14/20 - 3/14/21</a:t>
            </a:r>
            <a:br>
              <a:rPr lang="en-US" sz="4000"/>
            </a:br>
            <a:endParaRPr sz="4000"/>
          </a:p>
          <a:p>
            <a:pPr indent="-368300" lvl="2" marL="1143000" rtl="0" algn="l">
              <a:spcBef>
                <a:spcPts val="0"/>
              </a:spcBef>
              <a:spcAft>
                <a:spcPts val="0"/>
              </a:spcAft>
              <a:buSzPts val="4000"/>
              <a:buChar char="•"/>
            </a:pPr>
            <a:r>
              <a:rPr lang="en-US" sz="4000"/>
              <a:t>Currently working on the first goal</a:t>
            </a:r>
            <a:endParaRPr sz="400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19"/>
          <p:cNvSpPr txBox="1"/>
          <p:nvPr>
            <p:ph type="title"/>
          </p:nvPr>
        </p:nvSpPr>
        <p:spPr>
          <a:xfrm>
            <a:off x="457200" y="1853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93CDDD"/>
              </a:buClr>
              <a:buSzPts val="4400"/>
              <a:buFont typeface="Calibri"/>
              <a:buNone/>
            </a:pPr>
            <a:r>
              <a:rPr lang="en-US"/>
              <a:t>Optimization of Mouse Social Behavior Data Analyses Pipeline</a:t>
            </a:r>
            <a:endParaRPr/>
          </a:p>
        </p:txBody>
      </p:sp>
      <p:sp>
        <p:nvSpPr>
          <p:cNvPr id="215" name="Google Shape;215;p19"/>
          <p:cNvSpPr txBox="1"/>
          <p:nvPr>
            <p:ph idx="1" type="body"/>
          </p:nvPr>
        </p:nvSpPr>
        <p:spPr>
          <a:xfrm>
            <a:off x="457200" y="1600201"/>
            <a:ext cx="8229600" cy="3962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Clr>
                <a:srgbClr val="93CDDD"/>
              </a:buClr>
              <a:buSzPts val="4400"/>
              <a:buChar char="•"/>
            </a:pPr>
            <a:r>
              <a:rPr lang="en-US" sz="4400"/>
              <a:t> What I hope to learn</a:t>
            </a:r>
            <a:endParaRPr/>
          </a:p>
          <a:p>
            <a:pPr indent="-209550" lvl="1" marL="74295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93CDDD"/>
              </a:buClr>
              <a:buSzPts val="2800"/>
              <a:buChar char="–"/>
            </a:pPr>
            <a:r>
              <a:rPr lang="en-US"/>
              <a:t>Cluster architecture and organization </a:t>
            </a:r>
            <a:br>
              <a:rPr lang="en-US"/>
            </a:br>
            <a:endParaRPr/>
          </a:p>
          <a:p>
            <a:pPr indent="-209550" lvl="1" marL="74295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93CDDD"/>
              </a:buClr>
              <a:buSzPts val="2800"/>
              <a:buChar char="–"/>
            </a:pPr>
            <a:r>
              <a:rPr lang="en-US"/>
              <a:t>Best practices for efficient and optimized job scheduling</a:t>
            </a:r>
            <a:br>
              <a:rPr lang="en-US"/>
            </a:br>
            <a:endParaRPr/>
          </a:p>
          <a:p>
            <a:pPr indent="-209550" lvl="1" marL="74295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93CDDD"/>
              </a:buClr>
              <a:buSzPts val="2800"/>
              <a:buChar char="–"/>
            </a:pPr>
            <a:r>
              <a:rPr lang="en-US"/>
              <a:t>Skills for handling the SLURM workload manager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20"/>
          <p:cNvSpPr txBox="1"/>
          <p:nvPr>
            <p:ph type="title"/>
          </p:nvPr>
        </p:nvSpPr>
        <p:spPr>
          <a:xfrm>
            <a:off x="457200" y="1853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93CDDD"/>
              </a:buClr>
              <a:buSzPts val="4400"/>
              <a:buFont typeface="Calibri"/>
              <a:buNone/>
            </a:pPr>
            <a:r>
              <a:rPr lang="en-US"/>
              <a:t>Optimization of Mouse Social Behavior Data Analyses Pipeline</a:t>
            </a:r>
            <a:endParaRPr/>
          </a:p>
        </p:txBody>
      </p:sp>
      <p:sp>
        <p:nvSpPr>
          <p:cNvPr id="221" name="Google Shape;221;p20"/>
          <p:cNvSpPr txBox="1"/>
          <p:nvPr>
            <p:ph idx="1" type="body"/>
          </p:nvPr>
        </p:nvSpPr>
        <p:spPr>
          <a:xfrm>
            <a:off x="457200" y="1600201"/>
            <a:ext cx="8229600" cy="3962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Clr>
                <a:srgbClr val="93CDDD"/>
              </a:buClr>
              <a:buSzPts val="4400"/>
              <a:buChar char="•"/>
            </a:pPr>
            <a:r>
              <a:rPr lang="en-US" sz="4400">
                <a:latin typeface="Calibri"/>
                <a:ea typeface="Calibri"/>
                <a:cs typeface="Calibri"/>
                <a:sym typeface="Calibri"/>
              </a:rPr>
              <a:t>G</a:t>
            </a:r>
            <a:r>
              <a:rPr lang="en-US" sz="4400">
                <a:solidFill>
                  <a:srgbClr val="93CDDD"/>
                </a:solidFill>
                <a:latin typeface="Calibri"/>
                <a:ea typeface="Calibri"/>
                <a:cs typeface="Calibri"/>
                <a:sym typeface="Calibri"/>
              </a:rPr>
              <a:t>oals for Next </a:t>
            </a:r>
            <a:r>
              <a:rPr lang="en-US" sz="4400">
                <a:latin typeface="Calibri"/>
                <a:ea typeface="Calibri"/>
                <a:cs typeface="Calibri"/>
                <a:sym typeface="Calibri"/>
              </a:rPr>
              <a:t>M</a:t>
            </a:r>
            <a:r>
              <a:rPr lang="en-US" sz="4400">
                <a:solidFill>
                  <a:srgbClr val="93CDDD"/>
                </a:solidFill>
                <a:latin typeface="Calibri"/>
                <a:ea typeface="Calibri"/>
                <a:cs typeface="Calibri"/>
                <a:sym typeface="Calibri"/>
              </a:rPr>
              <a:t>onth</a:t>
            </a:r>
            <a:endParaRPr/>
          </a:p>
          <a:p>
            <a:pPr indent="-209550" lvl="1" marL="74295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93CDDD"/>
              </a:buClr>
              <a:buSzPts val="2800"/>
              <a:buChar char="–"/>
            </a:pPr>
            <a:r>
              <a:rPr lang="en-US"/>
              <a:t>Strong knowledge of both clusters - work efficiently in both</a:t>
            </a:r>
            <a:br>
              <a:rPr lang="en-US"/>
            </a:br>
            <a:endParaRPr sz="2200"/>
          </a:p>
          <a:p>
            <a:pPr indent="-209550" lvl="1" marL="74295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93CDDD"/>
              </a:buClr>
              <a:buSzPts val="2800"/>
              <a:buChar char="–"/>
            </a:pPr>
            <a:r>
              <a:rPr lang="en-US"/>
              <a:t>Transfer the pipeline piecewise, ensuring each step works on the new system</a:t>
            </a:r>
            <a:br>
              <a:rPr lang="en-US"/>
            </a:br>
            <a:endParaRPr sz="2200"/>
          </a:p>
          <a:p>
            <a:pPr indent="-209550" lvl="1" marL="74295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93CDDD"/>
              </a:buClr>
              <a:buSzPts val="2800"/>
              <a:buChar char="–"/>
            </a:pPr>
            <a:r>
              <a:rPr lang="en-US"/>
              <a:t>Validate correctness and optimize new pipeline</a:t>
            </a:r>
            <a:r>
              <a:rPr lang="en-US">
                <a:solidFill>
                  <a:srgbClr val="93CDDD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/>
          </a:p>
          <a:p>
            <a:pPr indent="-139700" lvl="0" marL="342900" rtl="0" algn="l">
              <a:spcBef>
                <a:spcPts val="640"/>
              </a:spcBef>
              <a:spcAft>
                <a:spcPts val="0"/>
              </a:spcAft>
              <a:buClr>
                <a:srgbClr val="93CDDD"/>
              </a:buClr>
              <a:buSzPts val="32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21"/>
          <p:cNvSpPr txBox="1"/>
          <p:nvPr>
            <p:ph idx="1" type="body"/>
          </p:nvPr>
        </p:nvSpPr>
        <p:spPr>
          <a:xfrm>
            <a:off x="457200" y="1600201"/>
            <a:ext cx="8229600" cy="3962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/>
              <a:t>Thank you!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Custom 2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C476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