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8" r:id="rId3"/>
    <p:sldId id="275" r:id="rId4"/>
    <p:sldId id="260" r:id="rId5"/>
    <p:sldId id="268" r:id="rId6"/>
    <p:sldId id="269" r:id="rId7"/>
    <p:sldId id="262" r:id="rId8"/>
    <p:sldId id="263" r:id="rId9"/>
    <p:sldId id="265" r:id="rId10"/>
    <p:sldId id="274" r:id="rId11"/>
    <p:sldId id="277" r:id="rId1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4"/>
    <p:restoredTop sz="84877" autoAdjust="0"/>
  </p:normalViewPr>
  <p:slideViewPr>
    <p:cSldViewPr snapToGrid="0">
      <p:cViewPr varScale="1">
        <p:scale>
          <a:sx n="75" d="100"/>
          <a:sy n="75" d="100"/>
        </p:scale>
        <p:origin x="1291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806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0c4e1c78e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d0c4e1c78e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gd0c4e1c78e_0_3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26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0c4e1c78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gd0c4e1c78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2401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0c4e1c78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Add acknowledgements</a:t>
            </a:r>
            <a:endParaRPr/>
          </a:p>
        </p:txBody>
      </p:sp>
      <p:sp>
        <p:nvSpPr>
          <p:cNvPr id="301" name="Google Shape;301;gd0c4e1c78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01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0c4e1c78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Animals are</a:t>
            </a:r>
            <a:r>
              <a:rPr lang="en-US" baseline="0" dirty="0" smtClean="0"/>
              <a:t> known to vocalize as a form of social communication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We know that these vocalizations have an effect on their social behaviors</a:t>
            </a:r>
          </a:p>
        </p:txBody>
      </p:sp>
      <p:sp>
        <p:nvSpPr>
          <p:cNvPr id="100" name="Google Shape;100;gd0c4e1c78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1482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Neunuebel Lab studies mice as a model organism and we look at the relationship between their vocalizations and behavior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We record LOTS of video and audio data, typically like what you see in this video</a:t>
            </a:r>
          </a:p>
          <a:p>
            <a:r>
              <a:rPr lang="en-US" baseline="0" dirty="0" smtClean="0"/>
              <a:t>	Dye mice uniquely to identify</a:t>
            </a:r>
          </a:p>
          <a:p>
            <a:r>
              <a:rPr lang="en-US" baseline="0" dirty="0" smtClean="0"/>
              <a:t>	We can track them and record their vocalizations</a:t>
            </a:r>
          </a:p>
          <a:p>
            <a:r>
              <a:rPr lang="en-US" baseline="0" dirty="0" smtClean="0"/>
              <a:t>This is done on a cluster to be able to quickly analyze the data.</a:t>
            </a:r>
          </a:p>
          <a:p>
            <a:r>
              <a:rPr lang="en-US" baseline="0" dirty="0" smtClean="0"/>
              <a:t>Old Cluster is Farber, We need new to transfer our data cluster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Caviness</a:t>
            </a:r>
            <a:r>
              <a:rPr lang="en-US" baseline="0" dirty="0" smtClean="0"/>
              <a:t> because Farber is shutting down sometime in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109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262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0c4e1c78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Ax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parse </a:t>
            </a:r>
            <a:r>
              <a:rPr lang="en-US" baseline="0" dirty="0" err="1" smtClean="0"/>
              <a:t>vocaliztions</a:t>
            </a:r>
            <a:r>
              <a:rPr lang="en-US" baseline="0" dirty="0" smtClean="0"/>
              <a:t> from background noise in audio data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 smtClean="0"/>
              <a:t>Motr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track individual mice movements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MUSE </a:t>
            </a:r>
            <a:r>
              <a:rPr lang="mr-IN" baseline="0" dirty="0" smtClean="0"/>
              <a:t>–</a:t>
            </a:r>
            <a:r>
              <a:rPr lang="en-US" baseline="0" dirty="0" smtClean="0"/>
              <a:t> Assign each vocalization to an animal</a:t>
            </a:r>
            <a:endParaRPr dirty="0"/>
          </a:p>
        </p:txBody>
      </p:sp>
      <p:sp>
        <p:nvSpPr>
          <p:cNvPr id="193" name="Google Shape;193;gd0c4e1c78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900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0c4e1c78e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0c4e1c78e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dirty="0"/>
              <a:t>Upload experimental </a:t>
            </a:r>
            <a:r>
              <a:rPr lang="en-US" dirty="0" smtClean="0"/>
              <a:t>data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dirty="0"/>
              <a:t>Load MATLAB docker container via Singularity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dirty="0"/>
              <a:t>Describe </a:t>
            </a:r>
            <a:r>
              <a:rPr lang="en-US" dirty="0" smtClean="0"/>
              <a:t>why we need the container		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dirty="0" smtClean="0"/>
              <a:t>Replicates Farber O</a:t>
            </a:r>
            <a:r>
              <a:rPr lang="en-US" baseline="0" dirty="0" smtClean="0"/>
              <a:t>S and e</a:t>
            </a:r>
            <a:r>
              <a:rPr lang="en-US" dirty="0" smtClean="0"/>
              <a:t>nable video decoding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dirty="0" smtClean="0"/>
              <a:t>how valet sets environment without .bash file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dirty="0"/>
              <a:t>Within container, we can train the mouse tracking software, </a:t>
            </a:r>
            <a:r>
              <a:rPr lang="en-US" dirty="0" err="1" smtClean="0"/>
              <a:t>Motr</a:t>
            </a:r>
            <a:endParaRPr lang="en-US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dirty="0" smtClean="0"/>
              <a:t>VNC GUI</a:t>
            </a:r>
            <a:r>
              <a:rPr lang="en-US" baseline="0" dirty="0" smtClean="0"/>
              <a:t> is much faster than the previously used X11 GUI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dirty="0"/>
              <a:t>Generate </a:t>
            </a:r>
            <a:r>
              <a:rPr lang="en-US" dirty="0" smtClean="0"/>
              <a:t>scripts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dirty="0" smtClean="0"/>
              <a:t>Can’t submit scripts in container because of the </a:t>
            </a:r>
            <a:r>
              <a:rPr lang="en-US" dirty="0" err="1" smtClean="0"/>
              <a:t>slurm</a:t>
            </a:r>
            <a:r>
              <a:rPr lang="en-US" dirty="0" smtClean="0"/>
              <a:t> version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dirty="0" smtClean="0"/>
              <a:t>Submit</a:t>
            </a:r>
            <a:r>
              <a:rPr lang="en-US" baseline="0" dirty="0" smtClean="0"/>
              <a:t> scripts manually to complete the analysis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baseline="0" dirty="0" smtClean="0"/>
              <a:t>Download results to local machine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gd0c4e1c78e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050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Now using VNC server</a:t>
            </a:r>
            <a:endParaRPr dirty="0"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901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c370ed8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c370ed8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g8c370ed8b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499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533b19b7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533b19b7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6533b19b75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711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1600" y="39219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590800" y="-533399"/>
            <a:ext cx="3962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6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10136" y="5322102"/>
            <a:ext cx="2486640" cy="1142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685800" y="78232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 sz="4800"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1371600" y="3048000"/>
            <a:ext cx="6705600" cy="297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spcBef>
                <a:spcPts val="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Student: 	Joel Turk, University of </a:t>
            </a:r>
            <a:r>
              <a:rPr lang="en-US" sz="2000" dirty="0" smtClean="0">
                <a:solidFill>
                  <a:srgbClr val="92CCDC"/>
                </a:solidFill>
              </a:rPr>
              <a:t>Delaware</a:t>
            </a:r>
            <a:r>
              <a:rPr lang="en-US" sz="2000" dirty="0">
                <a:solidFill>
                  <a:srgbClr val="92CCDC"/>
                </a:solidFill>
              </a:rPr>
              <a:t/>
            </a:r>
            <a:br>
              <a:rPr lang="en-US" sz="2000" dirty="0">
                <a:solidFill>
                  <a:srgbClr val="92CCDC"/>
                </a:solidFill>
              </a:rPr>
            </a:br>
            <a:endParaRPr lang="en-US" sz="20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 smtClean="0">
                <a:solidFill>
                  <a:srgbClr val="92CCDC"/>
                </a:solidFill>
              </a:rPr>
              <a:t>Mentor: 		Anita Schwartz, University of Delaware</a:t>
            </a:r>
            <a:endParaRPr dirty="0" smtClean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endParaRPr lang="en-US" sz="2000" dirty="0" smtClean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 smtClean="0">
                <a:solidFill>
                  <a:srgbClr val="92CCDC"/>
                </a:solidFill>
              </a:rPr>
              <a:t>Researcher</a:t>
            </a:r>
            <a:r>
              <a:rPr lang="en-US" sz="2000" dirty="0">
                <a:solidFill>
                  <a:srgbClr val="92CCDC"/>
                </a:solidFill>
              </a:rPr>
              <a:t>:  	Dr. Josh Neunuebel, </a:t>
            </a:r>
            <a:r>
              <a:rPr lang="en-US" sz="2000" dirty="0" smtClean="0">
                <a:solidFill>
                  <a:srgbClr val="92CCDC"/>
                </a:solidFill>
              </a:rPr>
              <a:t>University </a:t>
            </a:r>
            <a:r>
              <a:rPr lang="en-US" sz="2000" dirty="0">
                <a:solidFill>
                  <a:srgbClr val="92CCDC"/>
                </a:solidFill>
              </a:rPr>
              <a:t>of Delaware</a:t>
            </a: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</a:pPr>
            <a:endParaRPr sz="16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92CCDC"/>
              </a:buClr>
              <a:buSzPts val="1600"/>
              <a:buNone/>
            </a:pPr>
            <a:r>
              <a:rPr lang="en-US" sz="1600" dirty="0">
                <a:solidFill>
                  <a:srgbClr val="92CCDC"/>
                </a:solidFill>
              </a:rPr>
              <a:t>4/12/21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>
            <a:spLocks noGrp="1"/>
          </p:cNvSpPr>
          <p:nvPr>
            <p:ph type="body" idx="1"/>
          </p:nvPr>
        </p:nvSpPr>
        <p:spPr>
          <a:xfrm>
            <a:off x="242887" y="671513"/>
            <a:ext cx="3586163" cy="59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Thank you</a:t>
            </a:r>
            <a:r>
              <a:rPr lang="en-US" sz="4400" dirty="0" smtClean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CAREERS team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Anita Schwartz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Dr. Josh Neunuebel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HPC Systems Group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5143500" y="2036861"/>
            <a:ext cx="461486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3CDDD"/>
              </a:buClr>
              <a:buSzPts val="1800"/>
            </a:pPr>
            <a:r>
              <a:rPr lang="en-US" sz="32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Rachel </a:t>
            </a:r>
            <a:r>
              <a:rPr lang="en-US" sz="32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Clein</a:t>
            </a:r>
            <a:endParaRPr lang="en-US" sz="32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93CDDD"/>
              </a:buClr>
              <a:buSzPts val="1800"/>
            </a:pPr>
            <a:r>
              <a:rPr lang="en-US" sz="32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Christy Kawar</a:t>
            </a:r>
          </a:p>
          <a:p>
            <a:pPr lvl="0">
              <a:buClr>
                <a:srgbClr val="93CDDD"/>
              </a:buClr>
              <a:buSzPts val="1800"/>
            </a:pPr>
            <a:r>
              <a:rPr lang="en-US" sz="3200" dirty="0" err="1" smtClean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Yichong</a:t>
            </a:r>
            <a:r>
              <a:rPr lang="en-US" sz="3200" dirty="0" smtClean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Andre </a:t>
            </a:r>
            <a:r>
              <a:rPr lang="en-US" sz="32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Ma</a:t>
            </a:r>
          </a:p>
          <a:p>
            <a:pPr lvl="0">
              <a:buClr>
                <a:srgbClr val="93CDDD"/>
              </a:buClr>
              <a:buSzPts val="1800"/>
            </a:pPr>
            <a:r>
              <a:rPr lang="en-US" sz="32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Devashish</a:t>
            </a:r>
            <a:r>
              <a:rPr lang="en-US" sz="32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Pande</a:t>
            </a:r>
            <a:endParaRPr lang="en-US" sz="32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93CDDD"/>
              </a:buClr>
              <a:buSzPts val="1800"/>
            </a:pPr>
            <a:r>
              <a:rPr lang="en-US" sz="32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Sarah Paige Werner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/>
              <a:t>Questions?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0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07760" y="5090160"/>
            <a:ext cx="2936240" cy="1625600"/>
          </a:xfrm>
          <a:prstGeom prst="rect">
            <a:avLst/>
          </a:prstGeom>
          <a:solidFill>
            <a:srgbClr val="0F1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/>
              <a:t>Optimization of Mouse Social Behavior Data Analyses Pipeline</a:t>
            </a:r>
            <a:endParaRPr dirty="0"/>
          </a:p>
        </p:txBody>
      </p:sp>
      <p:grpSp>
        <p:nvGrpSpPr>
          <p:cNvPr id="103" name="Google Shape;103;p15"/>
          <p:cNvGrpSpPr/>
          <p:nvPr/>
        </p:nvGrpSpPr>
        <p:grpSpPr>
          <a:xfrm>
            <a:off x="827543" y="1935033"/>
            <a:ext cx="7488914" cy="4172790"/>
            <a:chOff x="553495" y="570294"/>
            <a:chExt cx="11129312" cy="5570405"/>
          </a:xfrm>
        </p:grpSpPr>
        <p:pic>
          <p:nvPicPr>
            <p:cNvPr id="104" name="Google Shape;104;p15"/>
            <p:cNvPicPr preferRelativeResize="0"/>
            <p:nvPr/>
          </p:nvPicPr>
          <p:blipFill rotWithShape="1">
            <a:blip r:embed="rId3">
              <a:alphaModFix/>
            </a:blip>
            <a:srcRect l="4153" t="5486" r="21001" b="16474"/>
            <a:stretch/>
          </p:blipFill>
          <p:spPr>
            <a:xfrm>
              <a:off x="4326318" y="4254592"/>
              <a:ext cx="3029777" cy="1886106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5" name="Google Shape;105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97872" y="4252127"/>
              <a:ext cx="1628077" cy="1888572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6" name="Google Shape;106;p15"/>
            <p:cNvPicPr preferRelativeResize="0"/>
            <p:nvPr/>
          </p:nvPicPr>
          <p:blipFill rotWithShape="1">
            <a:blip r:embed="rId5">
              <a:alphaModFix/>
            </a:blip>
            <a:srcRect l="5252" t="6598" r="6904" b="24086"/>
            <a:stretch/>
          </p:blipFill>
          <p:spPr>
            <a:xfrm>
              <a:off x="4324397" y="2559195"/>
              <a:ext cx="3031699" cy="15948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7" name="Google Shape;107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59856" y="4554222"/>
              <a:ext cx="2134272" cy="1586476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8" name="Google Shape;108;p15"/>
            <p:cNvPicPr preferRelativeResize="0"/>
            <p:nvPr/>
          </p:nvPicPr>
          <p:blipFill rotWithShape="1">
            <a:blip r:embed="rId7">
              <a:alphaModFix/>
            </a:blip>
            <a:srcRect l="26293" t="4240" r="13330" b="6680"/>
            <a:stretch/>
          </p:blipFill>
          <p:spPr>
            <a:xfrm>
              <a:off x="2597873" y="2553630"/>
              <a:ext cx="1628077" cy="1600365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9" name="Google Shape;109;p15"/>
            <p:cNvPicPr preferRelativeResize="0"/>
            <p:nvPr/>
          </p:nvPicPr>
          <p:blipFill rotWithShape="1">
            <a:blip r:embed="rId8">
              <a:alphaModFix/>
            </a:blip>
            <a:srcRect l="25311"/>
            <a:stretch/>
          </p:blipFill>
          <p:spPr>
            <a:xfrm>
              <a:off x="7459856" y="2559195"/>
              <a:ext cx="2134272" cy="1895475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0" name="Google Shape;110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758332" y="570294"/>
              <a:ext cx="2835796" cy="1889349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1" name="Google Shape;111;p15"/>
            <p:cNvPicPr preferRelativeResize="0"/>
            <p:nvPr/>
          </p:nvPicPr>
          <p:blipFill rotWithShape="1">
            <a:blip r:embed="rId10">
              <a:alphaModFix/>
            </a:blip>
            <a:srcRect t="12244" b="18102"/>
            <a:stretch/>
          </p:blipFill>
          <p:spPr>
            <a:xfrm>
              <a:off x="2597873" y="570294"/>
              <a:ext cx="4085876" cy="1894126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2" name="Google Shape;112;p15"/>
            <p:cNvPicPr preferRelativeResize="0"/>
            <p:nvPr/>
          </p:nvPicPr>
          <p:blipFill rotWithShape="1">
            <a:blip r:embed="rId11">
              <a:alphaModFix/>
            </a:blip>
            <a:srcRect l="33722" t="13303" r="40363" b="41980"/>
            <a:stretch/>
          </p:blipFill>
          <p:spPr>
            <a:xfrm>
              <a:off x="553495" y="4251350"/>
              <a:ext cx="1947130" cy="1889347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3" name="Google Shape;113;p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53495" y="2791605"/>
              <a:ext cx="1947130" cy="1362388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4" name="Google Shape;114;p15"/>
            <p:cNvPicPr preferRelativeResize="0"/>
            <p:nvPr/>
          </p:nvPicPr>
          <p:blipFill rotWithShape="1">
            <a:blip r:embed="rId13">
              <a:alphaModFix/>
            </a:blip>
            <a:srcRect l="12837" t="-2950" r="24783" b="2950"/>
            <a:stretch/>
          </p:blipFill>
          <p:spPr>
            <a:xfrm>
              <a:off x="9697889" y="4251350"/>
              <a:ext cx="1984918" cy="1889347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5" name="Google Shape;115;p15"/>
            <p:cNvPicPr preferRelativeResize="0"/>
            <p:nvPr/>
          </p:nvPicPr>
          <p:blipFill rotWithShape="1">
            <a:blip r:embed="rId14">
              <a:alphaModFix/>
            </a:blip>
            <a:srcRect l="1468" t="1431" b="2488"/>
            <a:stretch/>
          </p:blipFill>
          <p:spPr>
            <a:xfrm>
              <a:off x="9702051" y="570294"/>
              <a:ext cx="1980755" cy="1514984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6" name="Google Shape;116;p15"/>
            <p:cNvPicPr preferRelativeResize="0"/>
            <p:nvPr/>
          </p:nvPicPr>
          <p:blipFill rotWithShape="1">
            <a:blip r:embed="rId15">
              <a:alphaModFix/>
            </a:blip>
            <a:srcRect l="17988" r="19937"/>
            <a:stretch/>
          </p:blipFill>
          <p:spPr>
            <a:xfrm>
              <a:off x="553495" y="570294"/>
              <a:ext cx="1939725" cy="2123955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7" name="Google Shape;117;p1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9697889" y="2230245"/>
              <a:ext cx="1984917" cy="1957202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C8739-ADC2-4052-B563-E5899881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of Mouse Social Behavior Data Analyses Pipeline</a:t>
            </a:r>
          </a:p>
        </p:txBody>
      </p:sp>
      <p:pic>
        <p:nvPicPr>
          <p:cNvPr id="4" name="Example video for talks with sound" descr="Example video for talks with sound">
            <a:hlinkClick r:id="" action="ppaction://media"/>
            <a:extLst>
              <a:ext uri="{FF2B5EF4-FFF2-40B4-BE49-F238E27FC236}">
                <a16:creationId xmlns:a16="http://schemas.microsoft.com/office/drawing/2014/main" id="{0FAAA6F1-2005-49E7-A7B1-F219E1ECC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345" t="12088" r="28958" b="8887"/>
          <a:stretch/>
        </p:blipFill>
        <p:spPr>
          <a:xfrm>
            <a:off x="2510934" y="1770269"/>
            <a:ext cx="4122132" cy="419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548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body" idx="1"/>
          </p:nvPr>
        </p:nvSpPr>
        <p:spPr>
          <a:xfrm>
            <a:off x="457200" y="206756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 smtClean="0"/>
              <a:t>Goals</a:t>
            </a:r>
          </a:p>
          <a:p>
            <a:pPr marL="742950" lvl="1" indent="-298450">
              <a:spcBef>
                <a:spcPts val="800"/>
              </a:spcBef>
              <a:buSzPts val="2000"/>
            </a:pPr>
            <a:r>
              <a:rPr lang="en-US" sz="2000" dirty="0"/>
              <a:t>Learn about the Farber system</a:t>
            </a:r>
            <a:br>
              <a:rPr lang="en-US" sz="2000" dirty="0"/>
            </a:br>
            <a:endParaRPr lang="en-US" sz="2000" dirty="0"/>
          </a:p>
          <a:p>
            <a:pPr marL="742950" lvl="1" indent="-298450">
              <a:spcBef>
                <a:spcPts val="800"/>
              </a:spcBef>
              <a:buSzPts val="2000"/>
            </a:pPr>
            <a:r>
              <a:rPr lang="en-US" sz="2000" dirty="0"/>
              <a:t>Transfer and optimize the components of the data analysis pipeline to the </a:t>
            </a:r>
            <a:r>
              <a:rPr lang="en-US" sz="2000" dirty="0" err="1"/>
              <a:t>Caviness</a:t>
            </a:r>
            <a:r>
              <a:rPr lang="en-US" sz="2000" dirty="0"/>
              <a:t> cluster</a:t>
            </a:r>
            <a:br>
              <a:rPr lang="en-US" sz="2000" dirty="0"/>
            </a:br>
            <a:endParaRPr lang="en-US" sz="2000" dirty="0"/>
          </a:p>
          <a:p>
            <a:pPr marL="742950" lvl="1" indent="-298450">
              <a:spcBef>
                <a:spcPts val="800"/>
              </a:spcBef>
              <a:buSzPts val="2000"/>
            </a:pPr>
            <a:r>
              <a:rPr lang="en-US" sz="2000" dirty="0"/>
              <a:t>Document the workflow with details about the scripts and how to use the </a:t>
            </a:r>
            <a:r>
              <a:rPr lang="en-US" sz="2000" dirty="0" smtClean="0"/>
              <a:t>pipeline</a:t>
            </a:r>
            <a:endParaRPr lang="en-US" sz="4400" dirty="0" smtClean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 smtClean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Time frame</a:t>
            </a:r>
            <a:endParaRPr sz="32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–"/>
            </a:pPr>
            <a:r>
              <a:rPr lang="mr-IN" sz="2400" dirty="0" smtClean="0"/>
              <a:t>12/14/20</a:t>
            </a:r>
            <a:r>
              <a:rPr lang="en-US" sz="2400" dirty="0" smtClean="0"/>
              <a:t> through </a:t>
            </a:r>
            <a:r>
              <a:rPr lang="mr-IN" sz="2400" dirty="0" smtClean="0"/>
              <a:t>4/14/21</a:t>
            </a:r>
            <a:endParaRPr lang="mr-IN" sz="2400" dirty="0"/>
          </a:p>
          <a:p>
            <a:pPr marL="74295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–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/>
              <a:t>Farber Cluster</a:t>
            </a:r>
            <a:endParaRPr dirty="0"/>
          </a:p>
        </p:txBody>
      </p:sp>
      <p:grpSp>
        <p:nvGrpSpPr>
          <p:cNvPr id="196" name="Google Shape;196;p25"/>
          <p:cNvGrpSpPr/>
          <p:nvPr/>
        </p:nvGrpSpPr>
        <p:grpSpPr>
          <a:xfrm>
            <a:off x="4606239" y="2838356"/>
            <a:ext cx="2094373" cy="1516879"/>
            <a:chOff x="7654239" y="2838356"/>
            <a:chExt cx="2094373" cy="1516879"/>
          </a:xfrm>
        </p:grpSpPr>
        <p:cxnSp>
          <p:nvCxnSpPr>
            <p:cNvPr id="197" name="Google Shape;197;p25"/>
            <p:cNvCxnSpPr/>
            <p:nvPr/>
          </p:nvCxnSpPr>
          <p:spPr>
            <a:xfrm>
              <a:off x="7654239" y="2838356"/>
              <a:ext cx="882300" cy="6510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98" name="Google Shape;198;p25"/>
            <p:cNvCxnSpPr/>
            <p:nvPr/>
          </p:nvCxnSpPr>
          <p:spPr>
            <a:xfrm>
              <a:off x="8923969" y="3805662"/>
              <a:ext cx="0" cy="1830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99" name="Google Shape;199;p25"/>
            <p:cNvSpPr txBox="1"/>
            <p:nvPr/>
          </p:nvSpPr>
          <p:spPr>
            <a:xfrm>
              <a:off x="8129212" y="3985935"/>
              <a:ext cx="161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trajectories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0" name="Google Shape;200;p25"/>
            <p:cNvGrpSpPr/>
            <p:nvPr/>
          </p:nvGrpSpPr>
          <p:grpSpPr>
            <a:xfrm>
              <a:off x="8531448" y="3446322"/>
              <a:ext cx="822900" cy="369300"/>
              <a:chOff x="4209717" y="266549"/>
              <a:chExt cx="822900" cy="369300"/>
            </a:xfrm>
          </p:grpSpPr>
          <p:sp>
            <p:nvSpPr>
              <p:cNvPr id="201" name="Google Shape;201;p25"/>
              <p:cNvSpPr/>
              <p:nvPr/>
            </p:nvSpPr>
            <p:spPr>
              <a:xfrm>
                <a:off x="4209717" y="283025"/>
                <a:ext cx="822900" cy="336300"/>
              </a:xfrm>
              <a:prstGeom prst="rect">
                <a:avLst/>
              </a:prstGeom>
              <a:solidFill>
                <a:srgbClr val="00000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25"/>
              <p:cNvSpPr txBox="1"/>
              <p:nvPr/>
            </p:nvSpPr>
            <p:spPr>
              <a:xfrm>
                <a:off x="4213425" y="266549"/>
                <a:ext cx="815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Video</a:t>
                </a:r>
                <a:endParaRPr sz="18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203" name="Google Shape;203;p25"/>
          <p:cNvCxnSpPr/>
          <p:nvPr/>
        </p:nvCxnSpPr>
        <p:spPr>
          <a:xfrm>
            <a:off x="3777905" y="1864027"/>
            <a:ext cx="274200" cy="8406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4" name="Google Shape;204;p25"/>
          <p:cNvCxnSpPr/>
          <p:nvPr/>
        </p:nvCxnSpPr>
        <p:spPr>
          <a:xfrm>
            <a:off x="4489055" y="2801320"/>
            <a:ext cx="0" cy="645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5" name="Google Shape;205;p25"/>
          <p:cNvCxnSpPr/>
          <p:nvPr/>
        </p:nvCxnSpPr>
        <p:spPr>
          <a:xfrm>
            <a:off x="4489055" y="3805662"/>
            <a:ext cx="0" cy="183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6" name="Google Shape;206;p25"/>
          <p:cNvSpPr txBox="1"/>
          <p:nvPr/>
        </p:nvSpPr>
        <p:spPr>
          <a:xfrm>
            <a:off x="3602282" y="3985935"/>
            <a:ext cx="17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vocalizations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7" name="Google Shape;207;p25"/>
          <p:cNvGrpSpPr/>
          <p:nvPr/>
        </p:nvGrpSpPr>
        <p:grpSpPr>
          <a:xfrm>
            <a:off x="4035974" y="2707195"/>
            <a:ext cx="855300" cy="369300"/>
            <a:chOff x="9050379" y="1398400"/>
            <a:chExt cx="855300" cy="369300"/>
          </a:xfrm>
        </p:grpSpPr>
        <p:sp>
          <p:nvSpPr>
            <p:cNvPr id="208" name="Google Shape;208;p25"/>
            <p:cNvSpPr/>
            <p:nvPr/>
          </p:nvSpPr>
          <p:spPr>
            <a:xfrm>
              <a:off x="9066605" y="1414876"/>
              <a:ext cx="822900" cy="336300"/>
            </a:xfrm>
            <a:prstGeom prst="rect">
              <a:avLst/>
            </a:prstGeom>
            <a:solidFill>
              <a:srgbClr val="00000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5"/>
            <p:cNvSpPr txBox="1"/>
            <p:nvPr/>
          </p:nvSpPr>
          <p:spPr>
            <a:xfrm>
              <a:off x="9050379" y="1398400"/>
              <a:ext cx="855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Output</a:t>
              </a:r>
              <a:endParaRPr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25"/>
          <p:cNvGrpSpPr/>
          <p:nvPr/>
        </p:nvGrpSpPr>
        <p:grpSpPr>
          <a:xfrm>
            <a:off x="4035974" y="3446322"/>
            <a:ext cx="906300" cy="369300"/>
            <a:chOff x="1539570" y="1513457"/>
            <a:chExt cx="906300" cy="369300"/>
          </a:xfrm>
        </p:grpSpPr>
        <p:sp>
          <p:nvSpPr>
            <p:cNvPr id="211" name="Google Shape;211;p25"/>
            <p:cNvSpPr/>
            <p:nvPr/>
          </p:nvSpPr>
          <p:spPr>
            <a:xfrm>
              <a:off x="1581171" y="1529933"/>
              <a:ext cx="822900" cy="336300"/>
            </a:xfrm>
            <a:prstGeom prst="rect">
              <a:avLst/>
            </a:prstGeom>
            <a:solidFill>
              <a:srgbClr val="00000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5"/>
            <p:cNvSpPr txBox="1"/>
            <p:nvPr/>
          </p:nvSpPr>
          <p:spPr>
            <a:xfrm>
              <a:off x="1539570" y="1513457"/>
              <a:ext cx="90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Audio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25"/>
          <p:cNvGrpSpPr/>
          <p:nvPr/>
        </p:nvGrpSpPr>
        <p:grpSpPr>
          <a:xfrm>
            <a:off x="4891274" y="2891845"/>
            <a:ext cx="4426983" cy="1463390"/>
            <a:chOff x="7939274" y="2891845"/>
            <a:chExt cx="4426983" cy="1463390"/>
          </a:xfrm>
        </p:grpSpPr>
        <p:cxnSp>
          <p:nvCxnSpPr>
            <p:cNvPr id="214" name="Google Shape;214;p25"/>
            <p:cNvCxnSpPr>
              <a:stCxn id="209" idx="3"/>
            </p:cNvCxnSpPr>
            <p:nvPr/>
          </p:nvCxnSpPr>
          <p:spPr>
            <a:xfrm>
              <a:off x="7939274" y="2891845"/>
              <a:ext cx="1949700" cy="570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5" name="Google Shape;215;p25"/>
            <p:cNvCxnSpPr/>
            <p:nvPr/>
          </p:nvCxnSpPr>
          <p:spPr>
            <a:xfrm>
              <a:off x="10290001" y="3805662"/>
              <a:ext cx="0" cy="1830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16" name="Google Shape;216;p25"/>
            <p:cNvSpPr txBox="1"/>
            <p:nvPr/>
          </p:nvSpPr>
          <p:spPr>
            <a:xfrm>
              <a:off x="9480857" y="3985935"/>
              <a:ext cx="288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which mouse vocalized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7" name="Google Shape;217;p25"/>
            <p:cNvGrpSpPr/>
            <p:nvPr/>
          </p:nvGrpSpPr>
          <p:grpSpPr>
            <a:xfrm>
              <a:off x="9893511" y="3446322"/>
              <a:ext cx="822900" cy="369300"/>
              <a:chOff x="4209717" y="266549"/>
              <a:chExt cx="822900" cy="369300"/>
            </a:xfrm>
          </p:grpSpPr>
          <p:sp>
            <p:nvSpPr>
              <p:cNvPr id="218" name="Google Shape;218;p25"/>
              <p:cNvSpPr/>
              <p:nvPr/>
            </p:nvSpPr>
            <p:spPr>
              <a:xfrm>
                <a:off x="4209717" y="283025"/>
                <a:ext cx="822900" cy="336300"/>
              </a:xfrm>
              <a:prstGeom prst="rect">
                <a:avLst/>
              </a:prstGeom>
              <a:solidFill>
                <a:srgbClr val="00000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25"/>
              <p:cNvSpPr txBox="1"/>
              <p:nvPr/>
            </p:nvSpPr>
            <p:spPr>
              <a:xfrm>
                <a:off x="4213425" y="266549"/>
                <a:ext cx="815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MUSE</a:t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0" name="Google Shape;220;p25"/>
          <p:cNvGrpSpPr/>
          <p:nvPr/>
        </p:nvGrpSpPr>
        <p:grpSpPr>
          <a:xfrm>
            <a:off x="299829" y="4585925"/>
            <a:ext cx="5275028" cy="2024702"/>
            <a:chOff x="1348471" y="4477372"/>
            <a:chExt cx="8326800" cy="1955100"/>
          </a:xfrm>
        </p:grpSpPr>
        <p:sp>
          <p:nvSpPr>
            <p:cNvPr id="221" name="Google Shape;221;p25"/>
            <p:cNvSpPr/>
            <p:nvPr/>
          </p:nvSpPr>
          <p:spPr>
            <a:xfrm>
              <a:off x="1348471" y="4477372"/>
              <a:ext cx="8326800" cy="1955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1589915" y="4618723"/>
              <a:ext cx="7843800" cy="16722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25"/>
          <p:cNvGrpSpPr/>
          <p:nvPr/>
        </p:nvGrpSpPr>
        <p:grpSpPr>
          <a:xfrm>
            <a:off x="1250125" y="3329695"/>
            <a:ext cx="1377986" cy="1134906"/>
            <a:chOff x="888585" y="1348855"/>
            <a:chExt cx="2021100" cy="1664574"/>
          </a:xfrm>
        </p:grpSpPr>
        <p:pic>
          <p:nvPicPr>
            <p:cNvPr id="224" name="Google Shape;224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7180" y="1348855"/>
              <a:ext cx="1221905" cy="12219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25"/>
            <p:cNvSpPr txBox="1"/>
            <p:nvPr/>
          </p:nvSpPr>
          <p:spPr>
            <a:xfrm>
              <a:off x="888585" y="2644129"/>
              <a:ext cx="2021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Upload data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25"/>
          <p:cNvGrpSpPr/>
          <p:nvPr/>
        </p:nvGrpSpPr>
        <p:grpSpPr>
          <a:xfrm>
            <a:off x="555343" y="5146572"/>
            <a:ext cx="957440" cy="1288604"/>
            <a:chOff x="3617914" y="5178597"/>
            <a:chExt cx="1012200" cy="1362304"/>
          </a:xfrm>
        </p:grpSpPr>
        <p:pic>
          <p:nvPicPr>
            <p:cNvPr id="227" name="Google Shape;227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62101" y="5178597"/>
              <a:ext cx="908137" cy="908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25"/>
            <p:cNvSpPr txBox="1"/>
            <p:nvPr/>
          </p:nvSpPr>
          <p:spPr>
            <a:xfrm>
              <a:off x="3617914" y="6171601"/>
              <a:ext cx="1012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run AX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25"/>
          <p:cNvGrpSpPr/>
          <p:nvPr/>
        </p:nvGrpSpPr>
        <p:grpSpPr>
          <a:xfrm>
            <a:off x="2093263" y="5182665"/>
            <a:ext cx="1138485" cy="1252510"/>
            <a:chOff x="5243795" y="5216755"/>
            <a:chExt cx="1203600" cy="1324146"/>
          </a:xfrm>
        </p:grpSpPr>
        <p:pic>
          <p:nvPicPr>
            <p:cNvPr id="230" name="Google Shape;230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88867" y="5216755"/>
              <a:ext cx="736923" cy="8699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25"/>
            <p:cNvSpPr txBox="1"/>
            <p:nvPr/>
          </p:nvSpPr>
          <p:spPr>
            <a:xfrm>
              <a:off x="5243795" y="6171601"/>
              <a:ext cx="1203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run MOTR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25"/>
          <p:cNvGrpSpPr/>
          <p:nvPr/>
        </p:nvGrpSpPr>
        <p:grpSpPr>
          <a:xfrm>
            <a:off x="7318057" y="2510717"/>
            <a:ext cx="1691718" cy="1463415"/>
            <a:chOff x="9989803" y="1472839"/>
            <a:chExt cx="1610700" cy="1393463"/>
          </a:xfrm>
        </p:grpSpPr>
        <p:pic>
          <p:nvPicPr>
            <p:cNvPr id="233" name="Google Shape;233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313671" y="1903404"/>
              <a:ext cx="962898" cy="962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25"/>
            <p:cNvSpPr txBox="1"/>
            <p:nvPr/>
          </p:nvSpPr>
          <p:spPr>
            <a:xfrm>
              <a:off x="9989803" y="1472839"/>
              <a:ext cx="1610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Download data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>
            <a:off x="4257029" y="4802105"/>
            <a:ext cx="1138485" cy="1633070"/>
            <a:chOff x="7531316" y="4814429"/>
            <a:chExt cx="1203600" cy="1726472"/>
          </a:xfrm>
        </p:grpSpPr>
        <p:pic>
          <p:nvPicPr>
            <p:cNvPr id="236" name="Google Shape;236;p25"/>
            <p:cNvPicPr preferRelativeResize="0"/>
            <p:nvPr/>
          </p:nvPicPr>
          <p:blipFill rotWithShape="1">
            <a:blip r:embed="rId7">
              <a:alphaModFix/>
            </a:blip>
            <a:srcRect l="64945" t="66446" r="4962" b="3011"/>
            <a:stretch/>
          </p:blipFill>
          <p:spPr>
            <a:xfrm>
              <a:off x="7777703" y="4814429"/>
              <a:ext cx="710727" cy="1272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25"/>
            <p:cNvSpPr txBox="1"/>
            <p:nvPr/>
          </p:nvSpPr>
          <p:spPr>
            <a:xfrm>
              <a:off x="7531316" y="6171601"/>
              <a:ext cx="1203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run MUSE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25"/>
          <p:cNvGrpSpPr/>
          <p:nvPr/>
        </p:nvGrpSpPr>
        <p:grpSpPr>
          <a:xfrm>
            <a:off x="340459" y="1761027"/>
            <a:ext cx="3589466" cy="2024615"/>
            <a:chOff x="3388459" y="1761027"/>
            <a:chExt cx="3589466" cy="2024615"/>
          </a:xfrm>
        </p:grpSpPr>
        <p:cxnSp>
          <p:nvCxnSpPr>
            <p:cNvPr id="239" name="Google Shape;239;p25"/>
            <p:cNvCxnSpPr/>
            <p:nvPr/>
          </p:nvCxnSpPr>
          <p:spPr>
            <a:xfrm>
              <a:off x="3894571" y="2801320"/>
              <a:ext cx="0" cy="6450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40" name="Google Shape;240;p25"/>
            <p:cNvCxnSpPr/>
            <p:nvPr/>
          </p:nvCxnSpPr>
          <p:spPr>
            <a:xfrm>
              <a:off x="5643847" y="2801320"/>
              <a:ext cx="0" cy="6450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41" name="Google Shape;241;p25"/>
            <p:cNvCxnSpPr/>
            <p:nvPr/>
          </p:nvCxnSpPr>
          <p:spPr>
            <a:xfrm flipH="1">
              <a:off x="4306178" y="2047471"/>
              <a:ext cx="1463400" cy="69270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42" name="Google Shape;242;p25"/>
            <p:cNvCxnSpPr>
              <a:endCxn id="243" idx="0"/>
            </p:cNvCxnSpPr>
            <p:nvPr/>
          </p:nvCxnSpPr>
          <p:spPr>
            <a:xfrm flipH="1">
              <a:off x="5643775" y="1879495"/>
              <a:ext cx="600" cy="82770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44" name="Google Shape;244;p25"/>
            <p:cNvSpPr txBox="1"/>
            <p:nvPr/>
          </p:nvSpPr>
          <p:spPr>
            <a:xfrm>
              <a:off x="3388459" y="3416342"/>
              <a:ext cx="1012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25"/>
            <p:cNvGrpSpPr/>
            <p:nvPr/>
          </p:nvGrpSpPr>
          <p:grpSpPr>
            <a:xfrm>
              <a:off x="5545725" y="1761027"/>
              <a:ext cx="1432200" cy="380473"/>
              <a:chOff x="8426966" y="617250"/>
              <a:chExt cx="1432200" cy="380473"/>
            </a:xfrm>
          </p:grpSpPr>
          <p:sp>
            <p:nvSpPr>
              <p:cNvPr id="246" name="Google Shape;246;p25"/>
              <p:cNvSpPr/>
              <p:nvPr/>
            </p:nvSpPr>
            <p:spPr>
              <a:xfrm>
                <a:off x="8497341" y="617250"/>
                <a:ext cx="1291500" cy="369300"/>
              </a:xfrm>
              <a:prstGeom prst="rect">
                <a:avLst/>
              </a:prstGeom>
              <a:solidFill>
                <a:srgbClr val="00000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25"/>
              <p:cNvSpPr txBox="1"/>
              <p:nvPr/>
            </p:nvSpPr>
            <p:spPr>
              <a:xfrm>
                <a:off x="8426966" y="628423"/>
                <a:ext cx="14322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Experiment</a:t>
                </a:r>
                <a:endParaRPr sz="18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" name="Google Shape;248;p25"/>
            <p:cNvGrpSpPr/>
            <p:nvPr/>
          </p:nvGrpSpPr>
          <p:grpSpPr>
            <a:xfrm>
              <a:off x="3441490" y="2707195"/>
              <a:ext cx="906300" cy="369300"/>
              <a:chOff x="1539570" y="1513457"/>
              <a:chExt cx="906300" cy="369300"/>
            </a:xfrm>
          </p:grpSpPr>
          <p:sp>
            <p:nvSpPr>
              <p:cNvPr id="249" name="Google Shape;249;p25"/>
              <p:cNvSpPr/>
              <p:nvPr/>
            </p:nvSpPr>
            <p:spPr>
              <a:xfrm>
                <a:off x="1581171" y="1529933"/>
                <a:ext cx="822900" cy="336300"/>
              </a:xfrm>
              <a:prstGeom prst="rect">
                <a:avLst/>
              </a:prstGeom>
              <a:solidFill>
                <a:srgbClr val="00000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25"/>
              <p:cNvSpPr txBox="1"/>
              <p:nvPr/>
            </p:nvSpPr>
            <p:spPr>
              <a:xfrm>
                <a:off x="1539570" y="1513457"/>
                <a:ext cx="9063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Audio</a:t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p25"/>
            <p:cNvGrpSpPr/>
            <p:nvPr/>
          </p:nvGrpSpPr>
          <p:grpSpPr>
            <a:xfrm>
              <a:off x="5232367" y="2707195"/>
              <a:ext cx="822900" cy="369300"/>
              <a:chOff x="4209717" y="266549"/>
              <a:chExt cx="822900" cy="369300"/>
            </a:xfrm>
          </p:grpSpPr>
          <p:sp>
            <p:nvSpPr>
              <p:cNvPr id="252" name="Google Shape;252;p25"/>
              <p:cNvSpPr/>
              <p:nvPr/>
            </p:nvSpPr>
            <p:spPr>
              <a:xfrm>
                <a:off x="4209717" y="283025"/>
                <a:ext cx="822900" cy="336300"/>
              </a:xfrm>
              <a:prstGeom prst="rect">
                <a:avLst/>
              </a:prstGeom>
              <a:solidFill>
                <a:srgbClr val="00000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25"/>
              <p:cNvSpPr txBox="1"/>
              <p:nvPr/>
            </p:nvSpPr>
            <p:spPr>
              <a:xfrm>
                <a:off x="4213425" y="266549"/>
                <a:ext cx="815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Video</a:t>
                </a:r>
                <a:endParaRPr sz="18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3" name="Google Shape;253;p25"/>
            <p:cNvSpPr txBox="1"/>
            <p:nvPr/>
          </p:nvSpPr>
          <p:spPr>
            <a:xfrm>
              <a:off x="5137735" y="3416342"/>
              <a:ext cx="1012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25"/>
          <p:cNvSpPr txBox="1"/>
          <p:nvPr/>
        </p:nvSpPr>
        <p:spPr>
          <a:xfrm>
            <a:off x="476225" y="4746800"/>
            <a:ext cx="3016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Neunuebel Work Directory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5"/>
          <p:cNvSpPr/>
          <p:nvPr/>
        </p:nvSpPr>
        <p:spPr>
          <a:xfrm>
            <a:off x="3602282" y="2510723"/>
            <a:ext cx="5407500" cy="1953000"/>
          </a:xfrm>
          <a:prstGeom prst="rect">
            <a:avLst/>
          </a:prstGeom>
          <a:noFill/>
          <a:ln w="5715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  <p:bldP spid="254" grpId="0"/>
      <p:bldP spid="2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/>
          <p:nvPr/>
        </p:nvSpPr>
        <p:spPr>
          <a:xfrm>
            <a:off x="107925" y="2451963"/>
            <a:ext cx="2131500" cy="4002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Upload experimental data</a:t>
            </a:r>
            <a:endParaRPr b="1" dirty="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6"/>
          <p:cNvSpPr txBox="1"/>
          <p:nvPr/>
        </p:nvSpPr>
        <p:spPr>
          <a:xfrm>
            <a:off x="4838069" y="1757303"/>
            <a:ext cx="2131500" cy="830966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Loads MATLAB </a:t>
            </a:r>
            <a:r>
              <a:rPr lang="en-US" b="1" dirty="0" smtClean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container </a:t>
            </a:r>
            <a:r>
              <a:rPr lang="en-US" b="1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via Singularity to run </a:t>
            </a:r>
            <a:r>
              <a:rPr lang="en-US" b="1" dirty="0" err="1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Motr</a:t>
            </a:r>
            <a:endParaRPr b="1" dirty="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75" y="2908710"/>
            <a:ext cx="1413376" cy="832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6"/>
          <p:cNvCxnSpPr>
            <a:cxnSpLocks/>
            <a:endCxn id="264" idx="1"/>
          </p:cNvCxnSpPr>
          <p:nvPr/>
        </p:nvCxnSpPr>
        <p:spPr>
          <a:xfrm>
            <a:off x="2239425" y="2652063"/>
            <a:ext cx="1328988" cy="5755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7" name="Google Shape;267;p26"/>
          <p:cNvCxnSpPr>
            <a:cxnSpLocks/>
            <a:stCxn id="264" idx="3"/>
          </p:cNvCxnSpPr>
          <p:nvPr/>
        </p:nvCxnSpPr>
        <p:spPr>
          <a:xfrm>
            <a:off x="4766839" y="2709615"/>
            <a:ext cx="227765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9" name="Google Shape;269;p26"/>
          <p:cNvSpPr txBox="1"/>
          <p:nvPr/>
        </p:nvSpPr>
        <p:spPr>
          <a:xfrm>
            <a:off x="3493575" y="3551391"/>
            <a:ext cx="1393800" cy="1261854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Submit </a:t>
            </a:r>
            <a:r>
              <a:rPr lang="en-US" b="1" dirty="0" err="1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Slurm</a:t>
            </a:r>
            <a:r>
              <a:rPr lang="en-US" b="1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 job scripts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Modified to run with MCR</a:t>
            </a:r>
            <a:endParaRPr b="1" dirty="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6"/>
          <p:cNvSpPr txBox="1"/>
          <p:nvPr/>
        </p:nvSpPr>
        <p:spPr>
          <a:xfrm>
            <a:off x="247575" y="4050600"/>
            <a:ext cx="1852200" cy="4002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Download results</a:t>
            </a:r>
            <a:endParaRPr b="1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4" name="Google Shape;274;p26"/>
          <p:cNvCxnSpPr>
            <a:cxnSpLocks/>
            <a:stCxn id="269" idx="1"/>
            <a:endCxn id="273" idx="3"/>
          </p:cNvCxnSpPr>
          <p:nvPr/>
        </p:nvCxnSpPr>
        <p:spPr>
          <a:xfrm flipH="1">
            <a:off x="2099775" y="4182318"/>
            <a:ext cx="1393800" cy="6838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126071-42CD-4662-BD28-F890F82142E9}"/>
              </a:ext>
            </a:extLst>
          </p:cNvPr>
          <p:cNvGrpSpPr/>
          <p:nvPr/>
        </p:nvGrpSpPr>
        <p:grpSpPr>
          <a:xfrm>
            <a:off x="7044492" y="2570990"/>
            <a:ext cx="1945800" cy="2056037"/>
            <a:chOff x="7040800" y="1018138"/>
            <a:chExt cx="1945800" cy="2056037"/>
          </a:xfrm>
        </p:grpSpPr>
        <p:sp>
          <p:nvSpPr>
            <p:cNvPr id="268" name="Google Shape;268;p26"/>
            <p:cNvSpPr txBox="1"/>
            <p:nvPr/>
          </p:nvSpPr>
          <p:spPr>
            <a:xfrm>
              <a:off x="7040800" y="1018138"/>
              <a:ext cx="1945800" cy="2056037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6"/>
            <p:cNvSpPr txBox="1"/>
            <p:nvPr/>
          </p:nvSpPr>
          <p:spPr>
            <a:xfrm>
              <a:off x="7298725" y="1141301"/>
              <a:ext cx="1548000" cy="615523"/>
            </a:xfrm>
            <a:prstGeom prst="rect">
              <a:avLst/>
            </a:prstGeom>
            <a:solidFill>
              <a:srgbClr val="434343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F3F3F3"/>
                  </a:solidFill>
                  <a:latin typeface="Calibri"/>
                  <a:ea typeface="Calibri"/>
                  <a:cs typeface="Calibri"/>
                  <a:sym typeface="Calibri"/>
                </a:rPr>
                <a:t>Train mouse tracking software</a:t>
              </a:r>
              <a:endParaRPr b="1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6"/>
            <p:cNvSpPr txBox="1"/>
            <p:nvPr/>
          </p:nvSpPr>
          <p:spPr>
            <a:xfrm>
              <a:off x="7268425" y="2332249"/>
              <a:ext cx="1608600" cy="634942"/>
            </a:xfrm>
            <a:prstGeom prst="rect">
              <a:avLst/>
            </a:prstGeom>
            <a:solidFill>
              <a:srgbClr val="434343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F3F3F3"/>
                  </a:solidFill>
                  <a:latin typeface="Calibri"/>
                  <a:ea typeface="Calibri"/>
                  <a:cs typeface="Calibri"/>
                  <a:sym typeface="Calibri"/>
                </a:rPr>
                <a:t>Generate </a:t>
              </a:r>
              <a:r>
                <a:rPr lang="en-US" b="1" dirty="0" err="1">
                  <a:solidFill>
                    <a:srgbClr val="F3F3F3"/>
                  </a:solidFill>
                  <a:latin typeface="Calibri"/>
                  <a:ea typeface="Calibri"/>
                  <a:cs typeface="Calibri"/>
                  <a:sym typeface="Calibri"/>
                </a:rPr>
                <a:t>Slurm</a:t>
              </a:r>
              <a:r>
                <a:rPr lang="en-US" b="1" dirty="0">
                  <a:solidFill>
                    <a:srgbClr val="F3F3F3"/>
                  </a:solidFill>
                  <a:latin typeface="Calibri"/>
                  <a:ea typeface="Calibri"/>
                  <a:cs typeface="Calibri"/>
                  <a:sym typeface="Calibri"/>
                </a:rPr>
                <a:t> job scripts</a:t>
              </a:r>
              <a:endParaRPr b="1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" name="Google Shape;267;p26">
              <a:extLst>
                <a:ext uri="{FF2B5EF4-FFF2-40B4-BE49-F238E27FC236}">
                  <a16:creationId xmlns:a16="http://schemas.microsoft.com/office/drawing/2014/main" id="{A934F221-171E-4DFC-BEC6-6B629A29CCD1}"/>
                </a:ext>
              </a:extLst>
            </p:cNvPr>
            <p:cNvCxnSpPr>
              <a:cxnSpLocks/>
              <a:stCxn id="271" idx="2"/>
              <a:endCxn id="272" idx="0"/>
            </p:cNvCxnSpPr>
            <p:nvPr/>
          </p:nvCxnSpPr>
          <p:spPr>
            <a:xfrm>
              <a:off x="8072725" y="1756824"/>
              <a:ext cx="0" cy="575425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18" name="Google Shape;267;p26">
            <a:extLst>
              <a:ext uri="{FF2B5EF4-FFF2-40B4-BE49-F238E27FC236}">
                <a16:creationId xmlns:a16="http://schemas.microsoft.com/office/drawing/2014/main" id="{38E97708-5272-4C89-B0DE-431518BD1271}"/>
              </a:ext>
            </a:extLst>
          </p:cNvPr>
          <p:cNvCxnSpPr>
            <a:cxnSpLocks/>
            <a:stCxn id="272" idx="1"/>
            <a:endCxn id="269" idx="3"/>
          </p:cNvCxnSpPr>
          <p:nvPr/>
        </p:nvCxnSpPr>
        <p:spPr>
          <a:xfrm flipH="1" flipV="1">
            <a:off x="4887375" y="4182318"/>
            <a:ext cx="2384742" cy="2025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95;p25">
            <a:extLst>
              <a:ext uri="{FF2B5EF4-FFF2-40B4-BE49-F238E27FC236}">
                <a16:creationId xmlns:a16="http://schemas.microsoft.com/office/drawing/2014/main" id="{FC5BFC23-7A7A-4023-8A06-4952478979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/>
              <a:t>Caviness Cluster</a:t>
            </a:r>
            <a:endParaRPr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226E900-2A09-4662-BFCD-3FD63BD60321}"/>
              </a:ext>
            </a:extLst>
          </p:cNvPr>
          <p:cNvGrpSpPr/>
          <p:nvPr/>
        </p:nvGrpSpPr>
        <p:grpSpPr>
          <a:xfrm>
            <a:off x="3568413" y="1802625"/>
            <a:ext cx="1198426" cy="1506203"/>
            <a:chOff x="3568413" y="1802625"/>
            <a:chExt cx="1198426" cy="1506203"/>
          </a:xfrm>
        </p:grpSpPr>
        <p:pic>
          <p:nvPicPr>
            <p:cNvPr id="264" name="Google Shape;264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8413" y="2110402"/>
              <a:ext cx="1198426" cy="1198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D624E9-4876-4D2C-AB73-257457E22FFD}"/>
                </a:ext>
              </a:extLst>
            </p:cNvPr>
            <p:cNvSpPr txBox="1"/>
            <p:nvPr/>
          </p:nvSpPr>
          <p:spPr>
            <a:xfrm>
              <a:off x="3774165" y="1802625"/>
              <a:ext cx="832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Caviness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269" grpId="0" animBg="1"/>
      <p:bldP spid="2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body" idx="1"/>
          </p:nvPr>
        </p:nvSpPr>
        <p:spPr>
          <a:xfrm>
            <a:off x="457200" y="193548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What we accomplished</a:t>
            </a:r>
            <a:endParaRPr dirty="0"/>
          </a:p>
          <a:p>
            <a:pPr marL="742950" lvl="1" indent="-298450" algn="l" rtl="0">
              <a:spcBef>
                <a:spcPts val="800"/>
              </a:spcBef>
              <a:spcAft>
                <a:spcPts val="0"/>
              </a:spcAft>
              <a:buSzPts val="2000"/>
              <a:buChar char="–"/>
            </a:pPr>
            <a:r>
              <a:rPr lang="en-US" sz="2000" dirty="0"/>
              <a:t>Transferred and optimized mouse tracking software to work on the Caviness cluster</a:t>
            </a:r>
            <a:endParaRPr dirty="0"/>
          </a:p>
          <a:p>
            <a:pPr marL="742950" lvl="1" indent="-298450" algn="l" rtl="0">
              <a:spcBef>
                <a:spcPts val="800"/>
              </a:spcBef>
              <a:spcAft>
                <a:spcPts val="0"/>
              </a:spcAft>
              <a:buSzPts val="2000"/>
              <a:buChar char="–"/>
            </a:pPr>
            <a:r>
              <a:rPr lang="en-US" sz="2000" dirty="0"/>
              <a:t>Documented the workflow with details about the scripts and how to use the pipeline</a:t>
            </a:r>
            <a:endParaRPr sz="2000" dirty="0"/>
          </a:p>
          <a:p>
            <a:pPr marL="1143000" lvl="2" indent="-241300" algn="l" rtl="0"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/>
              <a:t>This enables others to use the software on Caviness</a:t>
            </a:r>
            <a:endParaRPr sz="2000" dirty="0"/>
          </a:p>
          <a:p>
            <a:pPr marL="742950" lvl="1" indent="-298450" algn="l" rtl="0">
              <a:spcBef>
                <a:spcPts val="800"/>
              </a:spcBef>
              <a:spcAft>
                <a:spcPts val="0"/>
              </a:spcAft>
              <a:buSzPts val="2000"/>
              <a:buChar char="–"/>
            </a:pPr>
            <a:r>
              <a:rPr lang="en-US" sz="2000" dirty="0"/>
              <a:t>Documented the obstacles of the project and their </a:t>
            </a:r>
            <a:r>
              <a:rPr lang="en-US" sz="2000" dirty="0" smtClean="0"/>
              <a:t>solution to </a:t>
            </a:r>
            <a:r>
              <a:rPr lang="en-US" sz="2000" dirty="0"/>
              <a:t>a</a:t>
            </a:r>
            <a:r>
              <a:rPr lang="en-US" sz="2000" dirty="0" smtClean="0"/>
              <a:t>id in any </a:t>
            </a:r>
            <a:r>
              <a:rPr lang="en-US" sz="2000" dirty="0"/>
              <a:t>future transfers of software to other high performance computing clusters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Lessons Learned</a:t>
            </a:r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body" idx="1"/>
          </p:nvPr>
        </p:nvSpPr>
        <p:spPr>
          <a:xfrm>
            <a:off x="457200" y="1905001"/>
            <a:ext cx="8229600" cy="396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/>
              <a:t>Learned about Grid Engine and </a:t>
            </a:r>
            <a:r>
              <a:rPr lang="en-US" sz="2000" dirty="0" err="1"/>
              <a:t>Slurm</a:t>
            </a:r>
            <a:r>
              <a:rPr lang="en-US" sz="2000" dirty="0"/>
              <a:t> job schedulers</a:t>
            </a:r>
            <a:endParaRPr sz="2000" dirty="0"/>
          </a:p>
          <a:p>
            <a:pPr marL="3429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/>
              <a:t>Specific details of tracking software functionality</a:t>
            </a:r>
            <a:endParaRPr sz="2000" dirty="0"/>
          </a:p>
          <a:p>
            <a:pPr marL="3429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 smtClean="0"/>
              <a:t>Process of setting up </a:t>
            </a:r>
            <a:r>
              <a:rPr lang="en-US" sz="2000" dirty="0"/>
              <a:t>data analyses on a cluster</a:t>
            </a:r>
            <a:endParaRPr sz="2000" dirty="0"/>
          </a:p>
          <a:p>
            <a:pPr marL="742950" lvl="1" indent="-298450" algn="l" rtl="0">
              <a:spcBef>
                <a:spcPts val="800"/>
              </a:spcBef>
              <a:spcAft>
                <a:spcPts val="0"/>
              </a:spcAft>
              <a:buSzPts val="2000"/>
              <a:buChar char="–"/>
            </a:pPr>
            <a:r>
              <a:rPr lang="en-US" sz="2000" dirty="0" smtClean="0"/>
              <a:t>Running jobs, </a:t>
            </a:r>
            <a:r>
              <a:rPr lang="en-US" sz="2000" dirty="0"/>
              <a:t>fitting software together, </a:t>
            </a:r>
            <a:r>
              <a:rPr lang="en-US" sz="2000" dirty="0" smtClean="0"/>
              <a:t>writing scripts </a:t>
            </a:r>
            <a:r>
              <a:rPr lang="en-US" sz="2000" dirty="0"/>
              <a:t>used to execute the </a:t>
            </a:r>
            <a:r>
              <a:rPr lang="en-US" sz="2000" dirty="0" smtClean="0"/>
              <a:t>programs</a:t>
            </a:r>
          </a:p>
          <a:p>
            <a:pPr marL="330200">
              <a:spcBef>
                <a:spcPts val="800"/>
              </a:spcBef>
              <a:buSzPts val="2000"/>
              <a:buFont typeface="Arial" charset="0"/>
              <a:buChar char="•"/>
            </a:pPr>
            <a:r>
              <a:rPr lang="en-US" sz="2000" dirty="0" smtClean="0"/>
              <a:t>Importance of documenting </a:t>
            </a:r>
            <a:r>
              <a:rPr lang="en-US" sz="2000" dirty="0"/>
              <a:t>each step in the process</a:t>
            </a:r>
            <a:endParaRPr sz="2000" dirty="0"/>
          </a:p>
          <a:p>
            <a:pPr marL="330200">
              <a:spcBef>
                <a:spcPts val="800"/>
              </a:spcBef>
              <a:buSzPts val="2000"/>
              <a:buFont typeface="Arial" charset="0"/>
              <a:buChar char="•"/>
            </a:pPr>
            <a:r>
              <a:rPr lang="en-US" sz="2000" dirty="0" smtClean="0"/>
              <a:t>Learned how research facilitation works enabling me to mentor future students wanting help with the process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200" dirty="0"/>
              <a:t>Contributions to Research </a:t>
            </a:r>
            <a:endParaRPr sz="3200"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200" dirty="0"/>
              <a:t>Computing Community </a:t>
            </a:r>
            <a:endParaRPr sz="3200" dirty="0"/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 err="1" smtClean="0"/>
              <a:t>Github</a:t>
            </a:r>
            <a:r>
              <a:rPr lang="en-US" dirty="0" smtClean="0"/>
              <a:t> repository containing code and documentation for the project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569</Words>
  <Application>Microsoft Office PowerPoint</Application>
  <PresentationFormat>On-screen Show (4:3)</PresentationFormat>
  <Paragraphs>105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Optimization of Mouse Social Behavior Data Analyses Pipeline</vt:lpstr>
      <vt:lpstr>Optimization of Mouse Social Behavior Data Analyses Pipeline</vt:lpstr>
      <vt:lpstr>Optimization of Mouse Social Behavior Data Analyses Pipeline</vt:lpstr>
      <vt:lpstr>Optimization of Mouse Social Behavior Data Analyses Pipeline</vt:lpstr>
      <vt:lpstr>Farber Cluster</vt:lpstr>
      <vt:lpstr>Caviness Cluster</vt:lpstr>
      <vt:lpstr>Optimization of Mouse Social Behavior Data Analyses Pipeline</vt:lpstr>
      <vt:lpstr>Lessons Learned</vt:lpstr>
      <vt:lpstr>Contributions to Research  Computing Community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Optimization of Mouse Social Behavior Data Analyses Pipeline</dc:title>
  <dc:creator>Anita Schwartz</dc:creator>
  <cp:lastModifiedBy>Anita Schwartz</cp:lastModifiedBy>
  <cp:revision>25</cp:revision>
  <dcterms:modified xsi:type="dcterms:W3CDTF">2021-04-24T15:50:05Z</dcterms:modified>
</cp:coreProperties>
</file>